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256" r:id="rId3"/>
    <p:sldId id="257" r:id="rId4"/>
    <p:sldId id="258" r:id="rId5"/>
    <p:sldId id="259" r:id="rId6"/>
    <p:sldId id="433" r:id="rId7"/>
    <p:sldId id="33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434" r:id="rId19"/>
    <p:sldId id="273" r:id="rId20"/>
    <p:sldId id="270" r:id="rId21"/>
    <p:sldId id="271" r:id="rId22"/>
    <p:sldId id="272" r:id="rId23"/>
    <p:sldId id="418" r:id="rId24"/>
    <p:sldId id="319" r:id="rId25"/>
    <p:sldId id="339" r:id="rId26"/>
    <p:sldId id="322" r:id="rId27"/>
    <p:sldId id="337" r:id="rId28"/>
    <p:sldId id="326" r:id="rId29"/>
    <p:sldId id="327" r:id="rId30"/>
    <p:sldId id="330" r:id="rId31"/>
    <p:sldId id="328" r:id="rId32"/>
    <p:sldId id="439" r:id="rId33"/>
    <p:sldId id="333" r:id="rId34"/>
    <p:sldId id="334" r:id="rId35"/>
    <p:sldId id="335" r:id="rId36"/>
    <p:sldId id="437" r:id="rId37"/>
    <p:sldId id="436" r:id="rId38"/>
    <p:sldId id="420" r:id="rId39"/>
    <p:sldId id="438" r:id="rId40"/>
    <p:sldId id="424" r:id="rId41"/>
    <p:sldId id="440" r:id="rId42"/>
    <p:sldId id="441" r:id="rId43"/>
    <p:sldId id="442" r:id="rId44"/>
    <p:sldId id="421" r:id="rId45"/>
    <p:sldId id="422" r:id="rId46"/>
    <p:sldId id="419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3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6327" autoAdjust="0"/>
  </p:normalViewPr>
  <p:slideViewPr>
    <p:cSldViewPr snapToGrid="0">
      <p:cViewPr>
        <p:scale>
          <a:sx n="97" d="100"/>
          <a:sy n="97" d="100"/>
        </p:scale>
        <p:origin x="144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64E24-8A30-4EFB-BB79-FAF1978664AB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BE2E0-58D4-4432-806D-A28A9B88EB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94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computers didn’t really understand what it means</a:t>
            </a:r>
          </a:p>
          <a:p>
            <a:r>
              <a:rPr lang="en-US" dirty="0"/>
              <a:t>To them, it’s only numbers and how to display it according to the encoding codebase</a:t>
            </a:r>
          </a:p>
          <a:p>
            <a:r>
              <a:rPr lang="en-US" dirty="0"/>
              <a:t>To represent text (and its meaning) we need to do some steps…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BE2E0-58D4-4432-806D-A28A9B88EB3F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608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BE2E0-58D4-4432-806D-A28A9B88EB3F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330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Gunanya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BE2E0-58D4-4432-806D-A28A9B88EB3F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20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6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8BD9D-2CBA-4463-B246-25FD507EB4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5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8BD9D-2CBA-4463-B246-25FD507EB4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4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A650-79C3-41C4-9729-68C36049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090C3-F0DA-468B-93D3-5204E797F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67219-8D28-42C8-BBBC-AA86A6F7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5D538-8EFF-4AF3-9C0F-782A8804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12D20-9698-48A6-A94A-92B1F0752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49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60D8-E8E3-4C67-BA92-35F0C23E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8B1B9B-FBB3-483E-A2CC-7C13FF064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FD7B-87E0-4170-A116-27780CA5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AEAE2-808E-4C5A-B3DC-6C7576CC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D5138-081E-4CF1-9BF3-2CE468B4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725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D32A21-BBD7-45E7-B346-072E6907B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BFFA9-1B43-43E9-8797-3E9973639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EB873-2619-4B23-93A8-091FA446E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636EF-53AE-4A09-AC46-4E27F346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0AD3D-69D0-4724-A972-2FB9305D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2910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4" y="390905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024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91098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59276DD-7E1C-66B8-80BF-9EAC36C1A2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557335-77D1-9692-2875-BF3BC06237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151D004-8599-BB33-F637-3B0112B25C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9CD02-CA76-46CF-AF57-C5927343DB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21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D09B30-3E50-698D-9C56-B444D5AC92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D30ADAB-F739-CD21-161C-54527F1BFC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CC75B2-9D74-CFEF-0DE3-5827CDA60D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6E7157-ACE5-4A1F-A101-281996650B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07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F6B325-7975-CB60-79F9-2CF089E00D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FA31BD-267F-DEF5-3A26-1B1E52D90A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7AED6A-2531-ECB9-6FE4-EBFEE5BCB6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05625-77A8-4B48-80C6-63DCB3848D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698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B2CCB-88AC-E226-6B01-55DE96421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5B1BA-3CA0-8F86-F63E-73470F5CB1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1FBAA9-A635-B3F6-EC66-8A9A29056C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5F252B-1529-42C4-838F-3CA01064AA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625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A7FBBFE-19FE-96A2-DC88-008EAC787B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7576180-8ED1-10C0-645B-9FF44BD2CA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B10C079-0250-C0BB-E25E-DF7E8178E5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5EB7B1-83B4-4FE7-ABB5-D227D96074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596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6123F3B-4ED4-94CC-A3B0-32ACA30215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31C7357-DE55-533D-B053-CE9303F3A3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90ECB67-51E1-AA60-8082-D68AA6C13A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0F13E1-CB50-4A2E-A835-1AC105D815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196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2680-7EDD-4240-B1CA-D250645E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63FA-E64E-48C3-AE6D-D4A3A2D0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74199-9F19-4C81-989A-B2AA62A6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02683-F831-4B60-8BD7-334EA35B7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41B64-E79A-4E5E-B3C0-22531577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25816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CFF664A-23B5-1E8C-A877-AC09B4E743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79793CB-DB4C-E8C1-80C2-15BD3A0226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AF6C4E8-5F68-D786-FEB0-505AB977A6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F9573E-C8C4-4AED-88EF-15E1CD61F0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865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CB54D-ADBB-7CA1-5947-D391C8AAAE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E18B88-83E3-644F-BA5F-E176E6E07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E79A2A-828F-A6BD-AF5D-98E47ECF31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098B7D-34C6-4CA5-A767-991002B1D9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249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550D85-CFD2-DE33-9053-B69E5B5875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EC76D9-66AB-91A6-8E49-A86E82E01D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DB343-86EF-D026-8999-E6C4CDBEBF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8C6200-CD60-494E-8CF9-9B7904F198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263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E8C326-1B68-C430-E0C8-7D0D2AAF26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5C4F03-B13C-A85A-A332-165204CC0C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77A6F4-8A64-9037-435F-AE5620D076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F5339E-13BD-44EC-8479-255BEE5A12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802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6D04EA-D176-CFD0-A9AF-3A9374E693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51157E-8F1A-9E62-F223-8CE5407604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476F24-BB3D-A8F3-9DAB-04AD2B37D9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224DBA-9265-4BCC-A37C-38F069DF8F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083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CEEEED-A028-6204-B6FB-857E3D63DC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40CDD5A-B6BC-705B-C674-93EF07DB10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6242982-69B9-055F-806B-D936D39204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07C467-9293-4657-AB91-181651FB9D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83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5438A-B1A2-2632-1AD5-340C31C5CD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76867-C049-9903-C2BA-3294CE8244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AE9B8-631C-066B-EC8F-7D068F2B53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802BB3-2DE8-40C7-82FB-6C804CFD16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93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FE14-D42C-4268-AE8F-C334B08C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19F68-B4ED-4A78-A76F-B2C6B4E9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1BEA-8AB7-46CB-A56E-A2C4EA1E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B9E85-5EFC-4F2D-B7CB-CD711F48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F3438-EFE4-4674-ACB9-5E42A3D8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8460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00E1-2114-4EE2-8CCE-16252297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B6799-F106-4E51-9D4E-0A19993BA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D9280-C36C-4CE2-B993-65CC6D9A6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859F9-B08C-4C09-A488-CEC99107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79D51-188D-4193-B12D-1E0AA2AD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AF724-BE1D-460E-9E2C-ECC81688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535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FEE0-0C76-4094-81AF-DF8479C7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6DB27-42AF-46F3-8EA3-BE78A6A23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C6349-C993-4788-BA2E-87ADBBBED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E2E8B-79E0-43F5-9725-18FB0BC60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78BCDB-071B-4A8C-A76A-9796A0C55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3C675-54AB-4B3A-B81B-D5EEEAE0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5CB1DE-FB7A-4EDA-87B0-C8D32AAEF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687CF5-65CB-4F35-A8B1-D0BB23A8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0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88FE-A6B5-45D4-9D1D-3D0928EEB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6A574-743B-4879-927F-ABE7FFAD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205B3-CA46-44A2-81A5-EC46A1BD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A9840-383B-4D04-99A3-B1D81F4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592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4E3A7-8964-4795-845C-5ED2D5A1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441AF-6A3D-4B95-9B3F-71C46037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D0847-B017-4CC8-9347-930B1EA9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891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59B7-7E01-488B-A21A-B3F31435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A4A7-C4D6-407B-9618-515129C9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C2867-2167-4384-9C2F-3B08370D0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B43FA-0A90-41D8-ACFE-183AF2ED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71F02-83D6-43B2-AD24-6F847F78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A1589-445D-4C81-90E7-B9E9928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512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FFE4-CF75-42DA-BC32-D5077180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A0EF91-0667-4B1C-9D68-6A4CFA173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38F50-218B-4820-8CEF-144CEAE80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EF5D-AA0E-47D8-B0F1-2C8992EE1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5CDBD-59A4-4BE2-BC2E-2036280E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98143-1051-4123-A1A8-D14E568B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79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F5116-B463-443D-95FA-F036BAD3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A13D2-CB11-4A3B-991A-5BDF2A116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5378A-7B9C-4B86-BE5A-887C58599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23164-0842-4105-B4DB-0A95F616A867}" type="datetimeFigureOut">
              <a:rPr lang="en-ID" smtClean="0"/>
              <a:t>18/09/23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5E5C1-F23A-4BB0-94BF-D8260A5A9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981C-FE64-4E1F-A64B-2CB1FF82C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34C7E-2FC0-4FB0-B53A-4AB68F65FA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886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8367E5B-3091-8468-40A8-35BF97C49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9D5E24D-B9B4-E160-F712-40C18E3332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8F7D0C9-EBF1-2516-1775-CEE5DB1C03B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CC643D6-AECC-8726-87A7-9EF638A9231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F045A4B-1825-6AE8-AB20-045EFBFF456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DA283A9-70B8-4254-B85F-1A4999EF6F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07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5B86-F3AA-4D37-8D48-267AC8ABC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803" y="728163"/>
            <a:ext cx="9144000" cy="2512276"/>
          </a:xfrm>
        </p:spPr>
        <p:txBody>
          <a:bodyPr>
            <a:noAutofit/>
          </a:bodyPr>
          <a:lstStyle/>
          <a:p>
            <a:r>
              <a:rPr lang="sv-SE" sz="4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Mining - Clustering</a:t>
            </a:r>
            <a:b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MK Data Mining 2</a:t>
            </a:r>
            <a:endParaRPr lang="en-ID" sz="36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1FE0F-E1B4-48FB-B32A-0F241A459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1796"/>
            <a:ext cx="9144000" cy="224451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</a:t>
            </a:r>
            <a:r>
              <a:rPr lang="en-US" sz="20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Maryamah</a:t>
            </a:r>
            <a:r>
              <a:rPr lang="en-US" sz="20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S.Kom</a:t>
            </a:r>
            <a:endParaRPr lang="en-US" sz="2000" b="1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S1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Sains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Fakultas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Maju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Multidisiplin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Universitas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Airlangga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Indonesia</a:t>
            </a:r>
            <a:endParaRPr lang="en-ID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 descr="WUACD Member Events – WUACD Airlangga">
            <a:extLst>
              <a:ext uri="{FF2B5EF4-FFF2-40B4-BE49-F238E27FC236}">
                <a16:creationId xmlns:a16="http://schemas.microsoft.com/office/drawing/2014/main" id="{FDD3AD11-B008-4754-8AFD-B8B47075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4" y="214779"/>
            <a:ext cx="598311" cy="59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3FBA2A-7BB0-4C73-9D9C-863172367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1"/>
          <a:stretch/>
        </p:blipFill>
        <p:spPr>
          <a:xfrm>
            <a:off x="0" y="6428131"/>
            <a:ext cx="12192000" cy="4298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4C56AE-96DE-4803-B1E8-2270E2E36B89}"/>
              </a:ext>
            </a:extLst>
          </p:cNvPr>
          <p:cNvSpPr txBox="1"/>
          <p:nvPr/>
        </p:nvSpPr>
        <p:spPr>
          <a:xfrm>
            <a:off x="858078" y="6498271"/>
            <a:ext cx="6107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/>
              </a:rPr>
              <a:t>www.ftmm.unair.ac.id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82836-F51F-45E5-A8CA-2D5F5D5015E8}"/>
              </a:ext>
            </a:extLst>
          </p:cNvPr>
          <p:cNvSpPr txBox="1"/>
          <p:nvPr/>
        </p:nvSpPr>
        <p:spPr>
          <a:xfrm>
            <a:off x="10116620" y="6487997"/>
            <a:ext cx="6107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/>
              </a:rPr>
              <a:t>@ftmmunair</a:t>
            </a:r>
            <a:endParaRPr lang="en-ID" sz="1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4F8429-0D87-4FD0-941E-EBA073F31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05" y="217380"/>
            <a:ext cx="1476035" cy="3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2A13-F130-4E9D-077C-B56E6EDF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4B5D8-6348-8739-98D8-6F356F275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encode “Hey” and “hey” differently. Because?</a:t>
            </a:r>
          </a:p>
          <a:p>
            <a:r>
              <a:rPr lang="en-US" dirty="0"/>
              <a:t>Computers will also process - : , “ + etc. It is not usable for analysis</a:t>
            </a:r>
          </a:p>
          <a:p>
            <a:r>
              <a:rPr lang="en-US" dirty="0"/>
              <a:t>How to make all letters in lower case?</a:t>
            </a:r>
          </a:p>
          <a:p>
            <a:r>
              <a:rPr lang="en-US" dirty="0"/>
              <a:t>How to remove symbols / special characters / numbers?</a:t>
            </a:r>
          </a:p>
        </p:txBody>
      </p:sp>
    </p:spTree>
    <p:extLst>
      <p:ext uri="{BB962C8B-B14F-4D97-AF65-F5344CB8AC3E}">
        <p14:creationId xmlns:p14="http://schemas.microsoft.com/office/powerpoint/2010/main" val="341364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ABFE-2FEC-3FE0-F050-DEB14F90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9AA75-2770-8D20-92E5-BDDB4FB7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clean text from symbol, Regular Expression can be used</a:t>
            </a:r>
          </a:p>
          <a:p>
            <a:r>
              <a:rPr lang="en-US" dirty="0"/>
              <a:t>Regular Expression search for patterns, and can be used to remove unwanted patterns (and symbols)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In Python, string method lower() can be used to decapitalized all the letters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BA2FF-E5E2-59F9-099D-4A8E3083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30" y="3151038"/>
            <a:ext cx="8878640" cy="8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0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8C10B-46DA-2B17-06DC-A4CEB7F8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Text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701D2-7D5D-505F-C401-2875ADF5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457471"/>
            <a:ext cx="5248726" cy="4836096"/>
          </a:xfrm>
        </p:spPr>
        <p:txBody>
          <a:bodyPr>
            <a:normAutofit/>
          </a:bodyPr>
          <a:lstStyle/>
          <a:p>
            <a:r>
              <a:rPr lang="en-US" sz="2000" dirty="0"/>
              <a:t>Simply means splitting</a:t>
            </a:r>
          </a:p>
          <a:p>
            <a:r>
              <a:rPr lang="en-US" sz="2000" dirty="0"/>
              <a:t>Paragraphs become list of sentences, Sentences become list of words</a:t>
            </a:r>
          </a:p>
          <a:p>
            <a:r>
              <a:rPr lang="en-US" sz="2000" dirty="0"/>
              <a:t>Words can be processed further individually</a:t>
            </a:r>
          </a:p>
          <a:p>
            <a:r>
              <a:rPr lang="en-US" sz="2000" dirty="0"/>
              <a:t>Sometimes named Bag of Words</a:t>
            </a:r>
          </a:p>
          <a:p>
            <a:r>
              <a:rPr lang="en-US" sz="2000" dirty="0"/>
              <a:t>the bag of words approach to text mining is the most common method for performing computations on string data</a:t>
            </a:r>
          </a:p>
          <a:p>
            <a:r>
              <a:rPr lang="en-US" sz="2000" dirty="0"/>
              <a:t>the data are broken down into tokens. </a:t>
            </a:r>
          </a:p>
          <a:p>
            <a:r>
              <a:rPr lang="en-US" sz="2000" dirty="0"/>
              <a:t>A token can be thought of as a unit of a certain or uncertain length, depending on the context in which string data is tokenized. </a:t>
            </a:r>
          </a:p>
          <a:p>
            <a:r>
              <a:rPr lang="en-US" sz="2000" dirty="0"/>
              <a:t>Tokens can be as small as a single character or as large as an entire text document.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2328807-C870-8937-0190-C84849BF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806" y="2908172"/>
            <a:ext cx="5248726" cy="261124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683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701C-9182-3F07-5369-FB8F73C1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 with NLTK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6F678-CD95-FC71-9ECE-CE823EE5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Sentence tokenization : split a paragraph into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list of sentences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using 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sent_tokenize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()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method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Word tokenization : split a sentence into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list of words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using 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word_tokenize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()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method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f</a:t>
            </a:r>
            <a:r>
              <a:rPr lang="en-US" dirty="0"/>
              <a:t>rom </a:t>
            </a:r>
            <a:r>
              <a:rPr lang="en-US" dirty="0" err="1"/>
              <a:t>nltk.tokenize</a:t>
            </a:r>
            <a:r>
              <a:rPr lang="en-US" dirty="0"/>
              <a:t> import </a:t>
            </a:r>
            <a:r>
              <a:rPr lang="en-US" dirty="0" err="1"/>
              <a:t>sent_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tokenize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word_tokenize</a:t>
            </a:r>
            <a:endParaRPr lang="en-US" b="0" i="0" dirty="0">
              <a:solidFill>
                <a:srgbClr val="292929"/>
              </a:solidFill>
              <a:effectLst/>
              <a:latin typeface="Menlo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DEF7C-5761-9379-8219-65AA54F8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33" y="4276933"/>
            <a:ext cx="6801799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1A255-3C77-3274-117B-070A21AF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024" y="640263"/>
            <a:ext cx="5114839" cy="1344975"/>
          </a:xfrm>
        </p:spPr>
        <p:txBody>
          <a:bodyPr>
            <a:normAutofit/>
          </a:bodyPr>
          <a:lstStyle/>
          <a:p>
            <a:r>
              <a:rPr lang="en-US" sz="4000"/>
              <a:t>Some important thing in tokenization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3F19F-5BF0-874C-4F9B-2707BCE7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" y="702211"/>
            <a:ext cx="5077118" cy="23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6B789-79B1-0C3E-4BF7-224875096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4" y="3506206"/>
            <a:ext cx="5077117" cy="26527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E6FD4-C95D-590E-31D4-2EEF103A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619" y="2121763"/>
            <a:ext cx="5128773" cy="3773010"/>
          </a:xfrm>
        </p:spPr>
        <p:txBody>
          <a:bodyPr>
            <a:normAutofit/>
          </a:bodyPr>
          <a:lstStyle/>
          <a:p>
            <a:r>
              <a:rPr lang="en-US" sz="1900"/>
              <a:t>Sometimes single word cannot represent meanings</a:t>
            </a:r>
          </a:p>
          <a:p>
            <a:r>
              <a:rPr lang="en-US" sz="1900"/>
              <a:t>“Kemarin aku beli sepeda pinarello baru”</a:t>
            </a:r>
          </a:p>
          <a:p>
            <a:r>
              <a:rPr lang="en-US" sz="1900"/>
              <a:t>N-gram</a:t>
            </a:r>
          </a:p>
          <a:p>
            <a:pPr lvl="1"/>
            <a:r>
              <a:rPr lang="en-US" sz="1900"/>
              <a:t>Unigram = [“kemarin”,”aku”,”beli”,”sepeda”,”pinarello”,”baru”]</a:t>
            </a:r>
          </a:p>
          <a:p>
            <a:pPr lvl="1"/>
            <a:r>
              <a:rPr lang="en-US" sz="1900"/>
              <a:t>Bigram = [“kemarin aku”,”aku beli”,”beli sepeda”,”sepeda pinarello”,”pinarello baru”]</a:t>
            </a:r>
          </a:p>
          <a:p>
            <a:pPr lvl="1"/>
            <a:r>
              <a:rPr lang="en-US" sz="1900"/>
              <a:t>Trigram = [“kemarin aku beli”,”beli sepeda pinarello”,”sepeda pinarello baru”]</a:t>
            </a:r>
          </a:p>
          <a:p>
            <a:pPr marL="457200" lvl="1" indent="0">
              <a:buNone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35506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7742B-3EA3-B572-3788-CD644C22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098A2-6A3F-CAC4-A6C1-5B496221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Sometimes, we don’t want specific word to appear in our data / analysis</a:t>
            </a:r>
          </a:p>
          <a:p>
            <a:r>
              <a:rPr lang="en-US" sz="2000"/>
              <a:t>Stop words are basically a set of commonly used words in any language, and usually useless in analysis</a:t>
            </a:r>
          </a:p>
          <a:p>
            <a:r>
              <a:rPr lang="en-US" sz="2000"/>
              <a:t>E.g. the, and, for, a, an, another, in, under, ada, adanya, adalah, di, ke, dari,</a:t>
            </a:r>
          </a:p>
          <a:p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03358-56D8-7AF9-D472-F510EE32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97786"/>
            <a:ext cx="6019331" cy="28591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4874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0E857-DD6D-EA7C-522C-2AD0E739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Stemming / Lemmatizing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3B745-82A7-D193-72F9-555CC7DE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Returning words to its root form</a:t>
            </a:r>
          </a:p>
          <a:p>
            <a:r>
              <a:rPr lang="en-US" sz="1800"/>
              <a:t>E.g. Cleaning -&gt; clean, swollen -&gt; swell, menangis -&gt; tangis</a:t>
            </a:r>
          </a:p>
          <a:p>
            <a:r>
              <a:rPr lang="en-US" sz="1800"/>
              <a:t>Can be very hard, since words can transform</a:t>
            </a:r>
          </a:p>
          <a:p>
            <a:endParaRPr lang="en-US" sz="18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8D51B5-D0DE-D17C-23D3-5566B31A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3" y="2814538"/>
            <a:ext cx="5481509" cy="33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D4047-64F7-3764-169E-527F5E25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145790"/>
            <a:ext cx="5523082" cy="26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3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9DB3-9B43-FF05-829E-86D9E1A5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C844D-81D2-BE24-16A8-882F75EA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735" y="1825625"/>
            <a:ext cx="54160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/>
              <a:t>Apakah</a:t>
            </a:r>
            <a:r>
              <a:rPr lang="en-US" sz="4800" dirty="0"/>
              <a:t> </a:t>
            </a:r>
            <a:r>
              <a:rPr lang="en-US" sz="4800" dirty="0" err="1"/>
              <a:t>Perlu</a:t>
            </a:r>
            <a:r>
              <a:rPr lang="en-US" sz="4800" dirty="0"/>
              <a:t>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78A3F62-46A7-952B-C9F7-BF510E69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287" y="1995948"/>
            <a:ext cx="3797898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49427F-3B2E-9447-D4F5-3CEE23D86775}"/>
              </a:ext>
            </a:extLst>
          </p:cNvPr>
          <p:cNvSpPr/>
          <p:nvPr/>
        </p:nvSpPr>
        <p:spPr>
          <a:xfrm>
            <a:off x="819406" y="3664862"/>
            <a:ext cx="487271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Stopword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0219F-9C0B-5896-57AA-C8F741A28810}"/>
              </a:ext>
            </a:extLst>
          </p:cNvPr>
          <p:cNvSpPr/>
          <p:nvPr/>
        </p:nvSpPr>
        <p:spPr>
          <a:xfrm>
            <a:off x="1199229" y="3734355"/>
            <a:ext cx="4244193" cy="120032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Stemming</a:t>
            </a:r>
          </a:p>
        </p:txBody>
      </p:sp>
    </p:spTree>
    <p:extLst>
      <p:ext uri="{BB962C8B-B14F-4D97-AF65-F5344CB8AC3E}">
        <p14:creationId xmlns:p14="http://schemas.microsoft.com/office/powerpoint/2010/main" val="266780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60" y="594360"/>
            <a:ext cx="10972800" cy="1066800"/>
          </a:xfrm>
        </p:spPr>
        <p:txBody>
          <a:bodyPr/>
          <a:lstStyle/>
          <a:p>
            <a:r>
              <a:rPr lang="en-US" b="1" dirty="0"/>
              <a:t>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61160"/>
            <a:ext cx="4607583" cy="432511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POS tagging </a:t>
            </a:r>
            <a:r>
              <a:rPr lang="en-US" sz="2400" dirty="0" err="1">
                <a:solidFill>
                  <a:schemeClr val="tx1"/>
                </a:solidFill>
              </a:rPr>
              <a:t>merupakan</a:t>
            </a:r>
            <a:r>
              <a:rPr lang="en-US" sz="2400" dirty="0">
                <a:solidFill>
                  <a:schemeClr val="tx1"/>
                </a:solidFill>
              </a:rPr>
              <a:t> proses </a:t>
            </a:r>
            <a:r>
              <a:rPr lang="en-US" sz="2400" dirty="0" err="1">
                <a:solidFill>
                  <a:schemeClr val="tx1"/>
                </a:solidFill>
              </a:rPr>
              <a:t>pemberian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tanda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berupa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kelas</a:t>
            </a:r>
            <a:r>
              <a:rPr lang="en-US" sz="2400" dirty="0">
                <a:solidFill>
                  <a:schemeClr val="tx1"/>
                </a:solidFill>
              </a:rPr>
              <a:t> kata pada </a:t>
            </a:r>
            <a:r>
              <a:rPr lang="en-US" sz="2400" dirty="0" err="1">
                <a:solidFill>
                  <a:schemeClr val="tx1"/>
                </a:solidFill>
              </a:rPr>
              <a:t>setiap</a:t>
            </a:r>
            <a:r>
              <a:rPr lang="en-US" sz="2400" dirty="0">
                <a:solidFill>
                  <a:schemeClr val="tx1"/>
                </a:solidFill>
              </a:rPr>
              <a:t> kata yang </a:t>
            </a:r>
            <a:r>
              <a:rPr lang="en-US" sz="2400" dirty="0" err="1">
                <a:solidFill>
                  <a:schemeClr val="tx1"/>
                </a:solidFill>
              </a:rPr>
              <a:t>terdapat</a:t>
            </a:r>
            <a:r>
              <a:rPr lang="en-US" sz="2400" dirty="0">
                <a:solidFill>
                  <a:schemeClr val="tx1"/>
                </a:solidFill>
              </a:rPr>
              <a:t> di </a:t>
            </a:r>
            <a:r>
              <a:rPr lang="en-US" sz="2400" dirty="0" err="1">
                <a:solidFill>
                  <a:schemeClr val="tx1"/>
                </a:solidFill>
              </a:rPr>
              <a:t>dalam</a:t>
            </a:r>
            <a:r>
              <a:rPr lang="en-US" sz="2400" dirty="0">
                <a:solidFill>
                  <a:schemeClr val="tx1"/>
                </a:solidFill>
              </a:rPr>
              <a:t> corpus.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02B612-8F25-79ED-2587-72A611C3208D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929606-840C-F0A1-376B-8544E5454F66}"/>
              </a:ext>
            </a:extLst>
          </p:cNvPr>
          <p:cNvSpPr/>
          <p:nvPr/>
        </p:nvSpPr>
        <p:spPr>
          <a:xfrm>
            <a:off x="0" y="-1292"/>
            <a:ext cx="12192000" cy="927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BC6B3-25F4-FB78-5DD4-20EF42C8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943" y="123591"/>
            <a:ext cx="6476977" cy="636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8A28-59DC-B75D-DE70-066752FE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Text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B551-50A9-7C42-266B-35AA63B5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preprocessing the text data, you have a corpus of words (in whatever document you have)</a:t>
            </a:r>
          </a:p>
          <a:p>
            <a:r>
              <a:rPr lang="en-US" dirty="0"/>
              <a:t>You can start counting the frequency of words (most common words), counting the basic dominant topics (in sentiment analysis),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You can also visualize the </a:t>
            </a:r>
            <a:r>
              <a:rPr lang="en-US" dirty="0" err="1"/>
              <a:t>wordcloud</a:t>
            </a:r>
            <a:r>
              <a:rPr lang="en-US" dirty="0"/>
              <a:t> or top 10 used words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Word Cloud can be used in the analysis of words present in the corpus. Suppose you have a 2000–3000 words and we want to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analyse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which is the most common words or repeated words in the document.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DA712-3617-4F1A-A4A1-3FA28E20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222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en-ID" sz="4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44469-ECA3-4341-81E6-1FDA764E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ID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 Unsupervised Learning &amp; its method</a:t>
            </a:r>
          </a:p>
          <a:p>
            <a:r>
              <a:rPr lang="en-ID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as a data</a:t>
            </a:r>
          </a:p>
          <a:p>
            <a:r>
              <a:rPr lang="en-ID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Representation / Feature Extraction</a:t>
            </a:r>
          </a:p>
          <a:p>
            <a:r>
              <a:rPr lang="en-ID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Descriptive Text Mining</a:t>
            </a:r>
          </a:p>
          <a:p>
            <a:r>
              <a:rPr lang="en-ID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 Frequency</a:t>
            </a:r>
          </a:p>
          <a:p>
            <a:r>
              <a:rPr lang="en-ID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Clustering</a:t>
            </a:r>
          </a:p>
          <a:p>
            <a:endParaRPr lang="en-ID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F9095-C24F-4EA6-B9F7-770B2A89C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1"/>
          <a:stretch/>
        </p:blipFill>
        <p:spPr>
          <a:xfrm>
            <a:off x="0" y="6428131"/>
            <a:ext cx="12192000" cy="429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5F6C8-7A39-486D-85A2-0A049C960DE3}"/>
              </a:ext>
            </a:extLst>
          </p:cNvPr>
          <p:cNvSpPr txBox="1"/>
          <p:nvPr/>
        </p:nvSpPr>
        <p:spPr>
          <a:xfrm>
            <a:off x="858078" y="6498271"/>
            <a:ext cx="6107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www.ftmm.unair.ac.id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3AC64-3101-4837-9E08-66DED86C406C}"/>
              </a:ext>
            </a:extLst>
          </p:cNvPr>
          <p:cNvSpPr txBox="1"/>
          <p:nvPr/>
        </p:nvSpPr>
        <p:spPr>
          <a:xfrm>
            <a:off x="10116620" y="6487997"/>
            <a:ext cx="6107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@ftmmunair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77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3D84-FCBC-5F82-FD6D-95FF099F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sentiment analysis of </a:t>
            </a:r>
            <a:r>
              <a:rPr lang="en-US" dirty="0" err="1"/>
              <a:t>citayam</a:t>
            </a:r>
            <a:endParaRPr lang="en-US" dirty="0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98A0D5F6-FFA5-8421-A4EC-16AEEB95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010" y="1690687"/>
            <a:ext cx="3984321" cy="398432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EE05859-0DE3-F4DF-F1D5-DDFD30426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77" y="1690687"/>
            <a:ext cx="3984321" cy="3984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4B11EB-E3B0-B9BE-ED46-9522798F26CF}"/>
              </a:ext>
            </a:extLst>
          </p:cNvPr>
          <p:cNvSpPr txBox="1"/>
          <p:nvPr/>
        </p:nvSpPr>
        <p:spPr>
          <a:xfrm>
            <a:off x="1766170" y="5799551"/>
            <a:ext cx="300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Tweet Documents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F9A04-55B9-3FD3-0B9E-961BE1FF536F}"/>
              </a:ext>
            </a:extLst>
          </p:cNvPr>
          <p:cNvSpPr txBox="1"/>
          <p:nvPr/>
        </p:nvSpPr>
        <p:spPr>
          <a:xfrm>
            <a:off x="7419584" y="5785171"/>
            <a:ext cx="300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Tweet Documents</a:t>
            </a:r>
          </a:p>
        </p:txBody>
      </p:sp>
    </p:spTree>
    <p:extLst>
      <p:ext uri="{BB962C8B-B14F-4D97-AF65-F5344CB8AC3E}">
        <p14:creationId xmlns:p14="http://schemas.microsoft.com/office/powerpoint/2010/main" val="1296008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9344A-2EBB-DBE0-11C6-6269460F5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Wordcloud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CF7AFE-89A2-B2C4-E683-902120117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683" y="121562"/>
            <a:ext cx="6954708" cy="65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47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2FF97-D0E2-0294-3332-0A4B7A1B9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Term Frequency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Picture 31" descr="101010 data lines to infinity">
            <a:extLst>
              <a:ext uri="{FF2B5EF4-FFF2-40B4-BE49-F238E27FC236}">
                <a16:creationId xmlns:a16="http://schemas.microsoft.com/office/drawing/2014/main" id="{B987EC86-F7DA-1792-1160-8F19BBFB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2" r="15069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549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B01A-8EAB-E88E-DA40-36BC8DCD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Term Frequency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2DE1BF-FAC5-5548-CB44-2E7483742A16}"/>
              </a:ext>
            </a:extLst>
          </p:cNvPr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D89E25-2D25-06FF-85B5-C138BA5CB4F3}"/>
              </a:ext>
            </a:extLst>
          </p:cNvPr>
          <p:cNvSpPr/>
          <p:nvPr/>
        </p:nvSpPr>
        <p:spPr>
          <a:xfrm>
            <a:off x="0" y="-1292"/>
            <a:ext cx="12192000" cy="9271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CB8428-EC53-55B2-EDF5-560A2FE15BDA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1127525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57E69"/>
              </a:buClr>
              <a:buFont typeface="Arial"/>
              <a:buChar char="•"/>
              <a:defRPr/>
            </a:pPr>
            <a:endParaRPr lang="en-US" sz="2400" dirty="0">
              <a:solidFill>
                <a:srgbClr val="00206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A8BE194-830D-8127-5CB7-CA671F9E06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rgbClr val="357E69"/>
              </a:buClr>
            </a:pPr>
            <a:r>
              <a:rPr lang="en-ID" dirty="0"/>
              <a:t>Proses </a:t>
            </a:r>
            <a:r>
              <a:rPr lang="en-ID" dirty="0" err="1"/>
              <a:t>penghitungan</a:t>
            </a:r>
            <a:r>
              <a:rPr lang="en-ID" dirty="0"/>
              <a:t> </a:t>
            </a:r>
            <a:r>
              <a:rPr lang="en-ID" dirty="0" err="1"/>
              <a:t>bobot</a:t>
            </a:r>
            <a:r>
              <a:rPr lang="en-ID" dirty="0"/>
              <a:t> </a:t>
            </a:r>
            <a:r>
              <a:rPr lang="en-ID" dirty="0" err="1"/>
              <a:t>tiap</a:t>
            </a:r>
            <a:r>
              <a:rPr lang="en-ID" dirty="0"/>
              <a:t> term yang </a:t>
            </a:r>
            <a:r>
              <a:rPr lang="en-ID" dirty="0" err="1"/>
              <a:t>dicari</a:t>
            </a:r>
            <a:r>
              <a:rPr lang="en-ID" dirty="0"/>
              <a:t> pada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diketahui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 dan </a:t>
            </a:r>
            <a:r>
              <a:rPr lang="en-ID" dirty="0" err="1"/>
              <a:t>kemiripan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term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dokumen</a:t>
            </a:r>
            <a:endParaRPr lang="en-ID" dirty="0"/>
          </a:p>
          <a:p>
            <a:pPr>
              <a:buClr>
                <a:srgbClr val="357E69"/>
              </a:buClr>
            </a:pPr>
            <a:r>
              <a:rPr lang="en-ID" altLang="id-ID" dirty="0">
                <a:ea typeface="ＭＳ Ｐゴシック" panose="020B0600070205080204" pitchFamily="34" charset="-128"/>
              </a:rPr>
              <a:t>Term Frequency:</a:t>
            </a:r>
          </a:p>
          <a:p>
            <a:pPr lvl="1">
              <a:buClr>
                <a:srgbClr val="357E69"/>
              </a:buClr>
            </a:pPr>
            <a:r>
              <a:rPr lang="en-ID" altLang="id-ID" dirty="0">
                <a:ea typeface="ＭＳ Ｐゴシック" panose="020B0600070205080204" pitchFamily="34" charset="-128"/>
              </a:rPr>
              <a:t>Bag of Words</a:t>
            </a:r>
          </a:p>
          <a:p>
            <a:pPr lvl="1">
              <a:buClr>
                <a:srgbClr val="357E69"/>
              </a:buClr>
            </a:pPr>
            <a:r>
              <a:rPr lang="en-ID" altLang="id-ID" dirty="0">
                <a:ea typeface="ＭＳ Ｐゴシック" panose="020B0600070205080204" pitchFamily="34" charset="-128"/>
              </a:rPr>
              <a:t>Term Weighting</a:t>
            </a:r>
            <a:endParaRPr lang="en-US" altLang="id-ID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6D09-F852-39F5-C571-77CF240C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3B05-7A71-B89B-6782-7E25FDDBC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FCC4CB-01A3-5E30-78FC-2EB4362DE286}"/>
              </a:ext>
            </a:extLst>
          </p:cNvPr>
          <p:cNvGrpSpPr/>
          <p:nvPr/>
        </p:nvGrpSpPr>
        <p:grpSpPr>
          <a:xfrm>
            <a:off x="1" y="120302"/>
            <a:ext cx="12192000" cy="6737698"/>
            <a:chOff x="129041" y="120302"/>
            <a:chExt cx="12062959" cy="649498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62FFCF9-5353-6362-E109-8AA0E9682F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0"/>
            <a:stretch/>
          </p:blipFill>
          <p:spPr bwMode="auto">
            <a:xfrm>
              <a:off x="129041" y="120302"/>
              <a:ext cx="12062959" cy="6372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8A4E7B-2F6D-9BC5-81D7-89B94BF363D7}"/>
                </a:ext>
              </a:extLst>
            </p:cNvPr>
            <p:cNvSpPr/>
            <p:nvPr/>
          </p:nvSpPr>
          <p:spPr>
            <a:xfrm>
              <a:off x="373743" y="6370463"/>
              <a:ext cx="914400" cy="2448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834835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FB56E64-013B-20D9-7D97-C4140A2CA0C8}"/>
              </a:ext>
            </a:extLst>
          </p:cNvPr>
          <p:cNvSpPr txBox="1">
            <a:spLocks/>
          </p:cNvSpPr>
          <p:nvPr/>
        </p:nvSpPr>
        <p:spPr>
          <a:xfrm>
            <a:off x="1182817" y="0"/>
            <a:ext cx="10032437" cy="7680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dirty="0"/>
              <a:t>Introduction</a:t>
            </a:r>
            <a:endParaRPr lang="ko-KR" altLang="en-US" sz="4267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F200C45-5CA6-0123-2419-D4E27C8EAF79}"/>
              </a:ext>
            </a:extLst>
          </p:cNvPr>
          <p:cNvSpPr txBox="1">
            <a:spLocks/>
          </p:cNvSpPr>
          <p:nvPr/>
        </p:nvSpPr>
        <p:spPr>
          <a:xfrm>
            <a:off x="1038802" y="1063908"/>
            <a:ext cx="10128447" cy="54881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 latinLnBrk="0">
              <a:lnSpc>
                <a:spcPct val="90000"/>
              </a:lnSpc>
              <a:spcBef>
                <a:spcPts val="1333"/>
              </a:spcBef>
              <a:buNone/>
              <a:defRPr/>
            </a:pP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Term weighting (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pembobotan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kata)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merupakan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 proses </a:t>
            </a:r>
            <a:r>
              <a:rPr lang="en-ID" b="1" dirty="0" err="1">
                <a:solidFill>
                  <a:srgbClr val="202124"/>
                </a:solidFill>
                <a:latin typeface="arial" panose="020B0604020202020204" pitchFamily="34" charset="0"/>
              </a:rPr>
              <a:t>penghitungan</a:t>
            </a:r>
            <a:r>
              <a:rPr lang="en-ID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202124"/>
                </a:solidFill>
                <a:latin typeface="arial" panose="020B0604020202020204" pitchFamily="34" charset="0"/>
              </a:rPr>
              <a:t>bobot</a:t>
            </a:r>
            <a:r>
              <a:rPr lang="en-ID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tiap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D" b="1" dirty="0">
                <a:solidFill>
                  <a:srgbClr val="202124"/>
                </a:solidFill>
                <a:latin typeface="arial" panose="020B0604020202020204" pitchFamily="34" charset="0"/>
              </a:rPr>
              <a:t>term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pada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setiap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202124"/>
                </a:solidFill>
                <a:latin typeface="arial" panose="020B0604020202020204" pitchFamily="34" charset="0"/>
              </a:rPr>
              <a:t>dokumen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1365E5-8DA1-ACA5-C20E-74EF0347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977" y="2522831"/>
            <a:ext cx="3779004" cy="191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1223EEA-FA9E-CE7D-8BA5-854A4B10FF79}"/>
              </a:ext>
            </a:extLst>
          </p:cNvPr>
          <p:cNvSpPr/>
          <p:nvPr/>
        </p:nvSpPr>
        <p:spPr>
          <a:xfrm>
            <a:off x="5410381" y="2843379"/>
            <a:ext cx="4416491" cy="1354410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(1 </a:t>
            </a:r>
            <a:r>
              <a:rPr lang="en-US" sz="2667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halaman</a:t>
            </a:r>
            <a:r>
              <a:rPr lang="en-US" sz="26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Buku</a:t>
            </a:r>
            <a:r>
              <a:rPr lang="en-US" sz="26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(1 </a:t>
            </a:r>
            <a:r>
              <a:rPr lang="en-US" sz="2667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halaman</a:t>
            </a:r>
            <a:r>
              <a:rPr lang="en-US" sz="26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 </a:t>
            </a:r>
            <a:r>
              <a:rPr lang="en-US" sz="2667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pidato</a:t>
            </a:r>
            <a:r>
              <a:rPr lang="en-US" sz="26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(1 </a:t>
            </a:r>
            <a:r>
              <a:rPr lang="en-US" sz="2667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paragraf</a:t>
            </a:r>
            <a:r>
              <a:rPr lang="en-US" sz="26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8CC6D-C201-0740-A1A0-8C2E45148496}"/>
              </a:ext>
            </a:extLst>
          </p:cNvPr>
          <p:cNvSpPr/>
          <p:nvPr/>
        </p:nvSpPr>
        <p:spPr>
          <a:xfrm>
            <a:off x="3609525" y="4144169"/>
            <a:ext cx="1748684" cy="533544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2667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</a:t>
            </a:r>
            <a:r>
              <a:rPr lang="en-US" sz="26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80B9ABAE-5AFF-2FC5-0050-2BC03DEAB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4148794"/>
              </p:ext>
            </p:extLst>
          </p:nvPr>
        </p:nvGraphicFramePr>
        <p:xfrm>
          <a:off x="1340251" y="4838423"/>
          <a:ext cx="3779004" cy="1713653"/>
        </p:xfrm>
        <a:graphic>
          <a:graphicData uri="http://schemas.openxmlformats.org/drawingml/2006/table">
            <a:tbl>
              <a:tblPr firstRow="1" bandRow="1"/>
              <a:tblGrid>
                <a:gridCol w="3779004">
                  <a:extLst>
                    <a:ext uri="{9D8B030D-6E8A-4147-A177-3AD203B41FA5}">
                      <a16:colId xmlns:a16="http://schemas.microsoft.com/office/drawing/2014/main" val="1483645532"/>
                    </a:ext>
                  </a:extLst>
                </a:gridCol>
              </a:tblGrid>
              <a:tr h="4944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id-ID" sz="2400" dirty="0"/>
                        <a:t>d</a:t>
                      </a:r>
                      <a:r>
                        <a:rPr lang="en-US" sz="2400" dirty="0"/>
                        <a:t>1</a:t>
                      </a:r>
                      <a:endParaRPr lang="id-ID" sz="2400" dirty="0"/>
                    </a:p>
                  </a:txBody>
                  <a:tcPr marL="121920" marR="121920" marT="60960" marB="6096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11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56756"/>
                  </a:ext>
                </a:extLst>
              </a:tr>
              <a:tr h="1219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id-ID" sz="2400" dirty="0"/>
                        <a:t>Ukuran nasi sangatlah kecil, namun saya selalu makan</a:t>
                      </a:r>
                      <a:r>
                        <a:rPr lang="en-US" sz="2400" dirty="0"/>
                        <a:t>    </a:t>
                      </a:r>
                      <a:r>
                        <a:rPr lang="id-ID" sz="2400" dirty="0"/>
                        <a:t>nasi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110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20734"/>
                  </a:ext>
                </a:extLst>
              </a:tr>
            </a:tbl>
          </a:graphicData>
        </a:graphic>
      </p:graphicFrame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0A6B51DB-763C-0763-B6BD-ADD8033107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098515"/>
              </p:ext>
            </p:extLst>
          </p:nvPr>
        </p:nvGraphicFramePr>
        <p:xfrm>
          <a:off x="5276688" y="4852491"/>
          <a:ext cx="5056991" cy="1713653"/>
        </p:xfrm>
        <a:graphic>
          <a:graphicData uri="http://schemas.openxmlformats.org/drawingml/2006/table">
            <a:tbl>
              <a:tblPr firstRow="1" bandRow="1"/>
              <a:tblGrid>
                <a:gridCol w="5056991">
                  <a:extLst>
                    <a:ext uri="{9D8B030D-6E8A-4147-A177-3AD203B41FA5}">
                      <a16:colId xmlns:a16="http://schemas.microsoft.com/office/drawing/2014/main" val="1483645532"/>
                    </a:ext>
                  </a:extLst>
                </a:gridCol>
              </a:tblGrid>
              <a:tr h="4944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id-ID" sz="2400" dirty="0"/>
                        <a:t>d</a:t>
                      </a:r>
                      <a:r>
                        <a:rPr lang="en-US" sz="2400" dirty="0"/>
                        <a:t>2</a:t>
                      </a:r>
                      <a:endParaRPr lang="id-ID" sz="2400" dirty="0"/>
                    </a:p>
                  </a:txBody>
                  <a:tcPr marL="121920" marR="121920" marT="60960" marB="6096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56756"/>
                  </a:ext>
                </a:extLst>
              </a:tr>
              <a:tr h="1219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id-ID" sz="2400" dirty="0"/>
                        <a:t>Nasi berasal dari beras yang ditanam </a:t>
                      </a:r>
                      <a:r>
                        <a:rPr lang="en-US" sz="2400" dirty="0"/>
                        <a:t> </a:t>
                      </a:r>
                      <a:r>
                        <a:rPr lang="id-ID" sz="2400" dirty="0"/>
                        <a:t>di sawah. Sawah berukuran kecil</a:t>
                      </a:r>
                      <a:r>
                        <a:rPr lang="en-US" sz="2400" dirty="0"/>
                        <a:t> </a:t>
                      </a:r>
                      <a:r>
                        <a:rPr lang="id-ID" sz="2400" dirty="0"/>
                        <a:t>hanya bisa ditanami sedikit beras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2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75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AB95DC-97A5-DEA0-857B-F37D66C0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7" y="4497980"/>
            <a:ext cx="3943073" cy="200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4B7AF30-3629-613F-FF54-069066EE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92" y="4642024"/>
            <a:ext cx="1725247" cy="168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1184758-9F40-52AC-B9D1-052EA1DABD5D}"/>
              </a:ext>
            </a:extLst>
          </p:cNvPr>
          <p:cNvSpPr/>
          <p:nvPr/>
        </p:nvSpPr>
        <p:spPr>
          <a:xfrm>
            <a:off x="6197489" y="5194707"/>
            <a:ext cx="950851" cy="506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5311237-0928-F04E-8EB3-C296A56CCA9D}"/>
                  </a:ext>
                </a:extLst>
              </p:cNvPr>
              <p:cNvSpPr/>
              <p:nvPr/>
            </p:nvSpPr>
            <p:spPr>
              <a:xfrm>
                <a:off x="7907986" y="4486996"/>
                <a:ext cx="1640160" cy="1665264"/>
              </a:xfrm>
              <a:prstGeom prst="rect">
                <a:avLst/>
              </a:prstGeom>
              <a:noFill/>
            </p:spPr>
            <p:txBody>
              <a:bodyPr wrap="square" lIns="121920" tIns="60960" rIns="121920" bIns="6096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9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9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7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5311237-0928-F04E-8EB3-C296A56CC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986" y="4486996"/>
                <a:ext cx="1640160" cy="1665264"/>
              </a:xfrm>
              <a:prstGeom prst="rect">
                <a:avLst/>
              </a:prstGeom>
              <a:blipFill>
                <a:blip r:embed="rId4"/>
                <a:stretch>
                  <a:fillRect l="-40000" r="-19231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50375A3-BA63-0E41-5778-7D8F373E5D19}"/>
              </a:ext>
            </a:extLst>
          </p:cNvPr>
          <p:cNvSpPr/>
          <p:nvPr/>
        </p:nvSpPr>
        <p:spPr>
          <a:xfrm>
            <a:off x="2772412" y="5733585"/>
            <a:ext cx="1994533" cy="779765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42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B7CC40-8C06-8FA9-68CE-DA29A0993198}"/>
              </a:ext>
            </a:extLst>
          </p:cNvPr>
          <p:cNvSpPr txBox="1">
            <a:spLocks/>
          </p:cNvSpPr>
          <p:nvPr/>
        </p:nvSpPr>
        <p:spPr>
          <a:xfrm>
            <a:off x="207819" y="3426591"/>
            <a:ext cx="10282627" cy="3431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90000"/>
              </a:lnSpc>
              <a:spcBef>
                <a:spcPts val="1333"/>
              </a:spcBef>
              <a:defRPr/>
            </a:pP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Tujuan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term weighting: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mengetahui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ketersediaan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dan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kemiripan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term di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dalam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dokumen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. </a:t>
            </a:r>
            <a:endParaRPr lang="en-ID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BD66CDE-8E33-A2DB-67BE-4956C1E9714A}"/>
              </a:ext>
            </a:extLst>
          </p:cNvPr>
          <p:cNvSpPr txBox="1">
            <a:spLocks/>
          </p:cNvSpPr>
          <p:nvPr/>
        </p:nvSpPr>
        <p:spPr>
          <a:xfrm>
            <a:off x="985390" y="-3883"/>
            <a:ext cx="10032437" cy="7680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800" dirty="0"/>
              <a:t>Introduction</a:t>
            </a:r>
            <a:endParaRPr lang="ko-KR" altLang="en-US" sz="4267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56FEA45D-E3F3-C17A-B5B1-B4E04314E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279773"/>
              </p:ext>
            </p:extLst>
          </p:nvPr>
        </p:nvGraphicFramePr>
        <p:xfrm>
          <a:off x="1981329" y="2326642"/>
          <a:ext cx="3545057" cy="988906"/>
        </p:xfrm>
        <a:graphic>
          <a:graphicData uri="http://schemas.openxmlformats.org/drawingml/2006/table">
            <a:tbl>
              <a:tblPr firstRow="1" bandRow="1"/>
              <a:tblGrid>
                <a:gridCol w="3545057">
                  <a:extLst>
                    <a:ext uri="{9D8B030D-6E8A-4147-A177-3AD203B41FA5}">
                      <a16:colId xmlns:a16="http://schemas.microsoft.com/office/drawing/2014/main" val="1483645532"/>
                    </a:ext>
                  </a:extLst>
                </a:gridCol>
              </a:tblGrid>
              <a:tr h="4944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id-ID" sz="2400" dirty="0"/>
                        <a:t>d</a:t>
                      </a:r>
                      <a:r>
                        <a:rPr lang="en-US" sz="2400" dirty="0"/>
                        <a:t>1</a:t>
                      </a:r>
                      <a:endParaRPr lang="id-ID" sz="2400" dirty="0"/>
                    </a:p>
                  </a:txBody>
                  <a:tcPr marL="121920" marR="121920" marT="60960" marB="6096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11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56756"/>
                  </a:ext>
                </a:extLst>
              </a:tr>
              <a:tr h="4944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id-ID" sz="2400" dirty="0"/>
                        <a:t>ukur, nasi, makan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1108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20734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7B44FBB8-7695-4C4E-66B8-430440E391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3859189"/>
              </p:ext>
            </p:extLst>
          </p:nvPr>
        </p:nvGraphicFramePr>
        <p:xfrm>
          <a:off x="5823567" y="2340710"/>
          <a:ext cx="3545057" cy="988906"/>
        </p:xfrm>
        <a:graphic>
          <a:graphicData uri="http://schemas.openxmlformats.org/drawingml/2006/table">
            <a:tbl>
              <a:tblPr firstRow="1" bandRow="1"/>
              <a:tblGrid>
                <a:gridCol w="3545057">
                  <a:extLst>
                    <a:ext uri="{9D8B030D-6E8A-4147-A177-3AD203B41FA5}">
                      <a16:colId xmlns:a16="http://schemas.microsoft.com/office/drawing/2014/main" val="1483645532"/>
                    </a:ext>
                  </a:extLst>
                </a:gridCol>
              </a:tblGrid>
              <a:tr h="4944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id-ID" sz="2400" dirty="0"/>
                        <a:t>d</a:t>
                      </a:r>
                      <a:r>
                        <a:rPr lang="en-US" sz="2400" dirty="0"/>
                        <a:t>2</a:t>
                      </a:r>
                      <a:endParaRPr lang="id-ID" sz="2400" dirty="0"/>
                    </a:p>
                  </a:txBody>
                  <a:tcPr marL="121920" marR="121920" marT="60960" marB="6096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56756"/>
                  </a:ext>
                </a:extLst>
              </a:tr>
              <a:tr h="4944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id-ID" sz="2400" dirty="0"/>
                        <a:t>nasi, beras, tanam, sawah</a:t>
                      </a:r>
                    </a:p>
                  </a:txBody>
                  <a:tcPr marL="121920" marR="121920" marT="60960" marB="6096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20734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7C2838C-4DF3-6E1E-88C9-50C39EAD73BD}"/>
              </a:ext>
            </a:extLst>
          </p:cNvPr>
          <p:cNvSpPr txBox="1">
            <a:spLocks/>
          </p:cNvSpPr>
          <p:nvPr/>
        </p:nvSpPr>
        <p:spPr>
          <a:xfrm>
            <a:off x="207819" y="1279110"/>
            <a:ext cx="10400876" cy="34314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90000"/>
              </a:lnSpc>
              <a:spcBef>
                <a:spcPts val="1333"/>
              </a:spcBef>
              <a:defRPr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S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etelah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melalui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Preprocessing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 (lower case, </a:t>
            </a:r>
            <a:r>
              <a:rPr lang="en-ID" dirty="0" err="1">
                <a:solidFill>
                  <a:srgbClr val="202124"/>
                </a:solidFill>
                <a:latin typeface="arial" panose="020B0604020202020204" pitchFamily="34" charset="0"/>
              </a:rPr>
              <a:t>stopword</a:t>
            </a:r>
            <a:r>
              <a:rPr lang="en-ID" dirty="0">
                <a:solidFill>
                  <a:srgbClr val="202124"/>
                </a:solidFill>
                <a:latin typeface="arial" panose="020B0604020202020204" pitchFamily="34" charset="0"/>
              </a:rPr>
              <a:t>, stemming):</a:t>
            </a:r>
            <a:endParaRPr lang="en-ID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580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30A8-8DB8-4A8C-D8D4-C38A3B5AC1CD}"/>
              </a:ext>
            </a:extLst>
          </p:cNvPr>
          <p:cNvSpPr txBox="1">
            <a:spLocks/>
          </p:cNvSpPr>
          <p:nvPr/>
        </p:nvSpPr>
        <p:spPr>
          <a:xfrm>
            <a:off x="2159563" y="164638"/>
            <a:ext cx="9793088" cy="121397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67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Metode</a:t>
            </a:r>
            <a:r>
              <a:rPr lang="en-US" sz="4267" b="1" dirty="0">
                <a:latin typeface="Aharoni" panose="02010803020104030203" pitchFamily="2" charset="-79"/>
                <a:cs typeface="Aharoni" panose="02010803020104030203" pitchFamily="2" charset="-79"/>
              </a:rPr>
              <a:t> Term Weighting</a:t>
            </a:r>
            <a:endParaRPr lang="en-ID" sz="4267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5355-4B56-35C6-22D2-FDEB08BC1E96}"/>
              </a:ext>
            </a:extLst>
          </p:cNvPr>
          <p:cNvSpPr txBox="1">
            <a:spLocks/>
          </p:cNvSpPr>
          <p:nvPr/>
        </p:nvSpPr>
        <p:spPr>
          <a:xfrm>
            <a:off x="3048000" y="1333635"/>
            <a:ext cx="893261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3733" dirty="0"/>
              <a:t>Binary term weighting</a:t>
            </a:r>
          </a:p>
          <a:p>
            <a:r>
              <a:rPr lang="en-US" sz="3733" dirty="0"/>
              <a:t>Term Frequency (TF)</a:t>
            </a:r>
            <a:endParaRPr lang="en-ID" sz="3733" dirty="0"/>
          </a:p>
          <a:p>
            <a:r>
              <a:rPr lang="en-US" sz="3733" dirty="0"/>
              <a:t>Inverse Document Frequency (IDF)</a:t>
            </a:r>
          </a:p>
          <a:p>
            <a:r>
              <a:rPr lang="en-US" sz="3733" dirty="0"/>
              <a:t>TF-IDF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5074E-9A3C-E3FE-D544-E4B8F6369878}"/>
              </a:ext>
            </a:extLst>
          </p:cNvPr>
          <p:cNvSpPr/>
          <p:nvPr/>
        </p:nvSpPr>
        <p:spPr>
          <a:xfrm>
            <a:off x="2063552" y="1063785"/>
            <a:ext cx="10128448" cy="609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3775782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08FDF0-CA3E-02E2-E52A-6D8B7BC3C073}"/>
              </a:ext>
            </a:extLst>
          </p:cNvPr>
          <p:cNvSpPr txBox="1">
            <a:spLocks/>
          </p:cNvSpPr>
          <p:nvPr/>
        </p:nvSpPr>
        <p:spPr>
          <a:xfrm>
            <a:off x="-1392832" y="13712"/>
            <a:ext cx="14020800" cy="1767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5333" dirty="0"/>
              <a:t>Binary Term Weighting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CD6C1-0461-A05B-9996-17F41C1AFE9D}"/>
              </a:ext>
            </a:extLst>
          </p:cNvPr>
          <p:cNvSpPr/>
          <p:nvPr/>
        </p:nvSpPr>
        <p:spPr>
          <a:xfrm>
            <a:off x="0" y="1028733"/>
            <a:ext cx="12192000" cy="96011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71A5FEA-AB66-D23F-6B67-9169DD56A1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8" y="1508787"/>
                <a:ext cx="11809312" cy="4416491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4792" indent="-304792" defTabSz="1219170">
                  <a:spcBef>
                    <a:spcPts val="1333"/>
                  </a:spcBef>
                  <a:defRPr/>
                </a:pP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Bobot term </a:t>
                </a:r>
                <a:r>
                  <a:rPr lang="en-US" sz="3733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adalah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3733" b="1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1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(</a:t>
                </a:r>
                <a:r>
                  <a:rPr lang="en-US" sz="3733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jika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term </a:t>
                </a:r>
                <a:r>
                  <a:rPr lang="en-US" sz="3733" b="1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muncul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pada </a:t>
                </a:r>
                <a:r>
                  <a:rPr lang="en-US" sz="3733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dokumen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) </a:t>
                </a:r>
                <a:r>
                  <a:rPr lang="en-US" sz="3733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atau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3733" b="1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0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(</a:t>
                </a:r>
                <a:r>
                  <a:rPr lang="en-US" sz="3733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jika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term </a:t>
                </a:r>
                <a:r>
                  <a:rPr lang="en-US" sz="3733" b="1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tidak</a:t>
                </a:r>
                <a:r>
                  <a:rPr lang="en-US" sz="3733" b="1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3733" b="1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muncul</a:t>
                </a:r>
                <a:r>
                  <a:rPr lang="en-US" sz="3733" b="1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di </a:t>
                </a:r>
                <a:r>
                  <a:rPr lang="en-US" sz="3733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dokumen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:endParaRPr lang="en-US" sz="3733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 marL="0" indent="0" defTabSz="1219170">
                  <a:lnSpc>
                    <a:spcPct val="100000"/>
                  </a:lnSpc>
                  <a:spcBef>
                    <a:spcPts val="1333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73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73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73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73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73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733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733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𝑗𝑖𝑘𝑎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𝑚𝑒𝑛𝑔𝑎𝑛𝑑𝑢𝑛𝑔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𝑗𝑖𝑘𝑎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𝑡𝑖𝑑𝑎𝑘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𝑚𝑒𝑛𝑔𝑎𝑛𝑑𝑢𝑛𝑔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733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733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71A5FEA-AB66-D23F-6B67-9169DD56A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1508787"/>
                <a:ext cx="11809312" cy="4416491"/>
              </a:xfrm>
              <a:prstGeom prst="rect">
                <a:avLst/>
              </a:prstGeom>
              <a:blipFill>
                <a:blip r:embed="rId2"/>
                <a:stretch>
                  <a:fillRect l="-1291" t="-331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58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F05E8B-C55F-4C49-41FF-15EB0B6A28A2}"/>
              </a:ext>
            </a:extLst>
          </p:cNvPr>
          <p:cNvSpPr txBox="1">
            <a:spLocks/>
          </p:cNvSpPr>
          <p:nvPr/>
        </p:nvSpPr>
        <p:spPr>
          <a:xfrm>
            <a:off x="-711200" y="-2255"/>
            <a:ext cx="14020800" cy="1767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5333" dirty="0"/>
              <a:t>Binary Term Weighting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E75EBB-77EE-9F93-40CB-956D5EFEAD46}"/>
              </a:ext>
            </a:extLst>
          </p:cNvPr>
          <p:cNvSpPr txBox="1">
            <a:spLocks/>
          </p:cNvSpPr>
          <p:nvPr/>
        </p:nvSpPr>
        <p:spPr>
          <a:xfrm>
            <a:off x="239349" y="1099617"/>
            <a:ext cx="7981552" cy="55937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3200" b="1" dirty="0" err="1"/>
              <a:t>Contoh</a:t>
            </a:r>
            <a:endParaRPr lang="en-US" sz="3200" b="1" dirty="0"/>
          </a:p>
          <a:p>
            <a:pPr marL="0" lvl="1" indent="0">
              <a:buNone/>
              <a:tabLst>
                <a:tab pos="228594" algn="l"/>
              </a:tabLst>
            </a:pPr>
            <a:r>
              <a:rPr lang="en-US" sz="3200" b="1" dirty="0"/>
              <a:t>	</a:t>
            </a:r>
            <a:r>
              <a:rPr lang="id-ID" sz="3200" b="1" dirty="0"/>
              <a:t>d1</a:t>
            </a:r>
            <a:r>
              <a:rPr lang="id-ID" sz="3200" dirty="0"/>
              <a:t> : Kucing makan ikan</a:t>
            </a:r>
            <a:endParaRPr lang="en-US" sz="3200" dirty="0"/>
          </a:p>
          <a:p>
            <a:pPr marL="0" lvl="1" indent="0">
              <a:buNone/>
              <a:tabLst>
                <a:tab pos="228594" algn="l"/>
              </a:tabLst>
            </a:pPr>
            <a:r>
              <a:rPr lang="en-US" sz="3200" b="1" dirty="0"/>
              <a:t>	</a:t>
            </a:r>
            <a:r>
              <a:rPr lang="id-ID" sz="3200" b="1" dirty="0"/>
              <a:t>d2</a:t>
            </a:r>
            <a:r>
              <a:rPr lang="id-ID" sz="3200" dirty="0"/>
              <a:t> : </a:t>
            </a:r>
            <a:r>
              <a:rPr lang="en-US" sz="3200" dirty="0" err="1"/>
              <a:t>Manusia</a:t>
            </a:r>
            <a:r>
              <a:rPr lang="en-US" sz="3200" dirty="0"/>
              <a:t> </a:t>
            </a:r>
            <a:r>
              <a:rPr lang="id-ID" sz="3200" dirty="0"/>
              <a:t>makan </a:t>
            </a:r>
            <a:r>
              <a:rPr lang="en-US" sz="3200" dirty="0"/>
              <a:t>nasi dan </a:t>
            </a:r>
            <a:r>
              <a:rPr lang="en-US" sz="3200" dirty="0" err="1"/>
              <a:t>makan</a:t>
            </a:r>
            <a:r>
              <a:rPr lang="en-US" sz="3200" dirty="0"/>
              <a:t> ikan</a:t>
            </a:r>
          </a:p>
          <a:p>
            <a:pPr marL="0" lvl="1" indent="0">
              <a:buNone/>
              <a:tabLst>
                <a:tab pos="228594" algn="l"/>
              </a:tabLst>
            </a:pPr>
            <a:endParaRPr lang="en-ID" sz="3200" dirty="0"/>
          </a:p>
          <a:p>
            <a:pPr marL="0" indent="0">
              <a:buNone/>
            </a:pPr>
            <a:r>
              <a:rPr lang="id-ID" b="1" dirty="0">
                <a:solidFill>
                  <a:srgbClr val="038FE6"/>
                </a:solidFill>
              </a:rPr>
              <a:t>Kelebihan :</a:t>
            </a:r>
          </a:p>
          <a:p>
            <a:r>
              <a:rPr lang="id-ID" dirty="0"/>
              <a:t>Mudah diimplementasikan</a:t>
            </a:r>
          </a:p>
          <a:p>
            <a:pPr marL="0" indent="0">
              <a:buNone/>
            </a:pPr>
            <a:r>
              <a:rPr lang="id-ID" b="1" dirty="0">
                <a:solidFill>
                  <a:srgbClr val="FF3300"/>
                </a:solidFill>
              </a:rPr>
              <a:t>Kekurangan :</a:t>
            </a:r>
          </a:p>
          <a:p>
            <a:r>
              <a:rPr lang="id-ID" dirty="0"/>
              <a:t>Tidak dapat membedakan term yang sering muncul ataupun term yang hanya sekali </a:t>
            </a:r>
            <a:r>
              <a:rPr lang="en-US" dirty="0"/>
              <a:t>   </a:t>
            </a:r>
            <a:r>
              <a:rPr lang="id-ID" dirty="0"/>
              <a:t>muncul</a:t>
            </a:r>
          </a:p>
          <a:p>
            <a:endParaRPr lang="en-ID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35CAED-B446-E289-E50D-CDCF0387C951}"/>
              </a:ext>
            </a:extLst>
          </p:cNvPr>
          <p:cNvSpPr txBox="1">
            <a:spLocks/>
          </p:cNvSpPr>
          <p:nvPr/>
        </p:nvSpPr>
        <p:spPr>
          <a:xfrm>
            <a:off x="11480800" y="8475133"/>
            <a:ext cx="3657600" cy="48683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35AA8E-D857-4B48-A992-F7053DEEED20}" type="slidenum">
              <a:rPr lang="en-ID" sz="2133"/>
              <a:pPr/>
              <a:t>29</a:t>
            </a:fld>
            <a:endParaRPr lang="en-ID" sz="2133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A606B21-8240-0088-EF05-3D85F73C2292}"/>
              </a:ext>
            </a:extLst>
          </p:cNvPr>
          <p:cNvGraphicFramePr>
            <a:graphicFrameLocks noGrp="1"/>
          </p:cNvGraphicFramePr>
          <p:nvPr/>
        </p:nvGraphicFramePr>
        <p:xfrm>
          <a:off x="8220902" y="1765161"/>
          <a:ext cx="373175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496">
                  <a:extLst>
                    <a:ext uri="{9D8B030D-6E8A-4147-A177-3AD203B41FA5}">
                      <a16:colId xmlns:a16="http://schemas.microsoft.com/office/drawing/2014/main" val="1367530132"/>
                    </a:ext>
                  </a:extLst>
                </a:gridCol>
                <a:gridCol w="770731">
                  <a:extLst>
                    <a:ext uri="{9D8B030D-6E8A-4147-A177-3AD203B41FA5}">
                      <a16:colId xmlns:a16="http://schemas.microsoft.com/office/drawing/2014/main" val="3747099931"/>
                    </a:ext>
                  </a:extLst>
                </a:gridCol>
                <a:gridCol w="885523">
                  <a:extLst>
                    <a:ext uri="{9D8B030D-6E8A-4147-A177-3AD203B41FA5}">
                      <a16:colId xmlns:a16="http://schemas.microsoft.com/office/drawing/2014/main" val="49503695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3200" dirty="0"/>
                        <a:t>Kata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d1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d2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1016631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 err="1"/>
                        <a:t>Kucing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8847446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 err="1"/>
                        <a:t>Makan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6429292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/>
                        <a:t>Ikan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1724744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 err="1"/>
                        <a:t>Manusia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7347786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/>
                        <a:t>Nasi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en-ID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541342617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8D6F34FD-593C-9FDA-CDFB-265B86742FEC}"/>
              </a:ext>
            </a:extLst>
          </p:cNvPr>
          <p:cNvSpPr/>
          <p:nvPr/>
        </p:nvSpPr>
        <p:spPr>
          <a:xfrm>
            <a:off x="0" y="1028733"/>
            <a:ext cx="12192000" cy="96011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285526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D1A73-1C1C-23FE-A58C-7C39B4DA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Unsupervised Learning?</a:t>
            </a:r>
          </a:p>
        </p:txBody>
      </p:sp>
      <p:grpSp>
        <p:nvGrpSpPr>
          <p:cNvPr id="1037" name="Group 10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F7C07274-3346-63A0-5114-82D40C42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0916" y="666728"/>
            <a:ext cx="4619153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923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7CD6C1-0461-A05B-9996-17F41C1AFE9D}"/>
              </a:ext>
            </a:extLst>
          </p:cNvPr>
          <p:cNvSpPr/>
          <p:nvPr/>
        </p:nvSpPr>
        <p:spPr>
          <a:xfrm>
            <a:off x="0" y="1028733"/>
            <a:ext cx="12192000" cy="96011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0EA9C-13E7-113B-F2F8-0225F1EACDEB}"/>
              </a:ext>
            </a:extLst>
          </p:cNvPr>
          <p:cNvSpPr txBox="1">
            <a:spLocks/>
          </p:cNvSpPr>
          <p:nvPr/>
        </p:nvSpPr>
        <p:spPr>
          <a:xfrm>
            <a:off x="143339" y="1"/>
            <a:ext cx="11905324" cy="1767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33" dirty="0"/>
              <a:t>Term Frequency (TF)</a:t>
            </a:r>
            <a:endParaRPr lang="en-ID" sz="533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975A9E-4276-6266-1B2C-18FF768C92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387" y="1329975"/>
                <a:ext cx="12000285" cy="5491971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219170">
                  <a:spcBef>
                    <a:spcPts val="1333"/>
                  </a:spcBef>
                  <a:buNone/>
                  <a:defRPr/>
                </a:pPr>
                <a:r>
                  <a:rPr lang="en-ID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Term frequency </a:t>
                </a:r>
                <a:r>
                  <a:rPr lang="en-ID" sz="3733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menghitung</a:t>
                </a:r>
                <a:r>
                  <a:rPr lang="en-ID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</a:t>
                </a: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b</a:t>
                </a:r>
                <a:r>
                  <a:rPr lang="id-ID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obot term </a:t>
                </a:r>
                <a:r>
                  <a:rPr lang="en-US" sz="3733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berdasarkan</a:t>
                </a:r>
                <a:r>
                  <a:rPr lang="id-ID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jumlah kemunculan term tersebut pada dokumen</a:t>
                </a:r>
                <a:endParaRPr lang="en-US" sz="3733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 marL="0" indent="0" defTabSz="1219170">
                  <a:spcBef>
                    <a:spcPts val="1333"/>
                  </a:spcBef>
                  <a:buNone/>
                  <a:defRPr/>
                </a:pPr>
                <a:r>
                  <a:rPr lang="en-US" sz="3733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733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733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US" sz="3733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733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733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733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id-ID" sz="32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 marL="0" indent="0" defTabSz="1219170">
                  <a:spcBef>
                    <a:spcPts val="1333"/>
                  </a:spcBef>
                  <a:buNone/>
                  <a:defRPr/>
                </a:pPr>
                <a:endParaRPr lang="id-ID" sz="32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 marL="0" indent="0" defTabSz="1219170">
                  <a:spcBef>
                    <a:spcPts val="1333"/>
                  </a:spcBef>
                  <a:buNone/>
                  <a:tabLst>
                    <a:tab pos="709066" algn="l"/>
                    <a:tab pos="1911303" algn="l"/>
                  </a:tabLst>
                  <a:defRPr/>
                </a:pPr>
                <a:r>
                  <a:rPr lang="en-US" sz="3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	</a:t>
                </a:r>
              </a:p>
              <a:p>
                <a:pPr marL="0" indent="0" defTabSz="1219170">
                  <a:spcBef>
                    <a:spcPts val="1333"/>
                  </a:spcBef>
                  <a:buNone/>
                  <a:tabLst>
                    <a:tab pos="709066" algn="l"/>
                    <a:tab pos="1911303" algn="l"/>
                  </a:tabLst>
                  <a:defRPr/>
                </a:pPr>
                <a:r>
                  <a:rPr lang="en-US" sz="3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id-ID" sz="3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jumlah kemunculan (frekuensi) term </a:t>
                </a:r>
                <a:r>
                  <a:rPr lang="id-ID" sz="3200" i="1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i</a:t>
                </a:r>
                <a:r>
                  <a:rPr lang="id-ID" sz="32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pada dokumen </a:t>
                </a:r>
                <a:r>
                  <a:rPr lang="id-ID" sz="3200" i="1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j</a:t>
                </a:r>
                <a:endParaRPr lang="id-ID" sz="3200" i="1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 marL="0" indent="0" defTabSz="1219170">
                  <a:spcBef>
                    <a:spcPts val="1333"/>
                  </a:spcBef>
                  <a:buNone/>
                  <a:defRPr/>
                </a:pPr>
                <a:r>
                  <a:rPr lang="en-GB" altLang="en-US" sz="3200" i="1" dirty="0"/>
                  <a:t>       k</a:t>
                </a:r>
                <a:r>
                  <a:rPr lang="en-GB" altLang="en-US" sz="3200" dirty="0"/>
                  <a:t> = total terms yang </a:t>
                </a:r>
                <a:r>
                  <a:rPr lang="en-GB" altLang="en-US" sz="3200" dirty="0" err="1"/>
                  <a:t>ada</a:t>
                </a:r>
                <a:r>
                  <a:rPr lang="en-GB" altLang="en-US" sz="3200" dirty="0"/>
                  <a:t> pada </a:t>
                </a:r>
                <a:r>
                  <a:rPr lang="en-GB" altLang="en-US" sz="3200" dirty="0" err="1"/>
                  <a:t>dokumen</a:t>
                </a:r>
                <a:r>
                  <a:rPr lang="en-GB" altLang="en-US" sz="3200" dirty="0"/>
                  <a:t> </a:t>
                </a:r>
                <a:r>
                  <a:rPr lang="id-ID" sz="3200" i="1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j</a:t>
                </a:r>
                <a:endParaRPr lang="en-ID" sz="3200" dirty="0">
                  <a:solidFill>
                    <a:srgbClr val="292929"/>
                  </a:solidFill>
                  <a:latin typeface="source-serif-pro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:endParaRPr lang="en-ID" sz="32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:endParaRPr lang="en-ID" sz="3200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975A9E-4276-6266-1B2C-18FF768C9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87" y="1329975"/>
                <a:ext cx="12000285" cy="5491971"/>
              </a:xfrm>
              <a:prstGeom prst="rect">
                <a:avLst/>
              </a:prstGeom>
              <a:blipFill>
                <a:blip r:embed="rId2"/>
                <a:stretch>
                  <a:fillRect l="-1374" t="-2535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556CCBFE-C0F6-5F48-25E4-3222D8C1ED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930973"/>
              </p:ext>
            </p:extLst>
          </p:nvPr>
        </p:nvGraphicFramePr>
        <p:xfrm>
          <a:off x="7210137" y="2236603"/>
          <a:ext cx="1892300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23600" imgH="647640" progId="Equation.3">
                  <p:embed/>
                </p:oleObj>
              </mc:Choice>
              <mc:Fallback>
                <p:oleObj name="Equation" r:id="rId3" imgW="723600" imgH="647640" progId="Equation.3">
                  <p:embed/>
                  <p:pic>
                    <p:nvPicPr>
                      <p:cNvPr id="1028" name="Object 8">
                        <a:extLst>
                          <a:ext uri="{FF2B5EF4-FFF2-40B4-BE49-F238E27FC236}">
                            <a16:creationId xmlns:a16="http://schemas.microsoft.com/office/drawing/2014/main" id="{ABC7F329-961B-2AA7-7CF3-2C9F62668D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0137" y="2236603"/>
                        <a:ext cx="1892300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4DF13C-34D0-0BBE-3FDB-E2768B15C900}"/>
              </a:ext>
            </a:extLst>
          </p:cNvPr>
          <p:cNvCxnSpPr/>
          <p:nvPr/>
        </p:nvCxnSpPr>
        <p:spPr>
          <a:xfrm>
            <a:off x="5226627" y="2556164"/>
            <a:ext cx="0" cy="1289587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1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D58DC-D223-50B5-CBC5-DF50EAA5C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Term Frequency (TF)</a:t>
            </a:r>
            <a:endParaRPr lang="en-ID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9CE2E-DDDB-B8E4-8847-DC1838B657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E7C02-6C40-D481-3E5C-F5DFF41D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8" y="1533662"/>
            <a:ext cx="11434503" cy="39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96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4F3E7B-578F-E4F3-19F3-4CC0F1300442}"/>
              </a:ext>
            </a:extLst>
          </p:cNvPr>
          <p:cNvSpPr txBox="1">
            <a:spLocks/>
          </p:cNvSpPr>
          <p:nvPr/>
        </p:nvSpPr>
        <p:spPr>
          <a:xfrm>
            <a:off x="2255574" y="29402"/>
            <a:ext cx="9697077" cy="109534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>
              <a:defRPr/>
            </a:pPr>
            <a:r>
              <a:rPr lang="en-US" sz="5333" dirty="0">
                <a:solidFill>
                  <a:sysClr val="windowText" lastClr="000000"/>
                </a:solidFill>
              </a:rPr>
              <a:t>Inverse Document Frequency (IDF)</a:t>
            </a:r>
            <a:endParaRPr lang="en-ID" sz="5333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35C4108-A77F-A8A8-F88F-8D02CF0F70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4726" y="1483786"/>
                <a:ext cx="9547274" cy="4800533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sv-SE" sz="3467" dirty="0">
                    <a:solidFill>
                      <a:srgbClr val="292929"/>
                    </a:solidFill>
                    <a:latin typeface="source-serif-pro"/>
                  </a:rPr>
                  <a:t>Menghitung </a:t>
                </a:r>
                <a:r>
                  <a:rPr lang="sv-SE" sz="3467" b="1" dirty="0">
                    <a:solidFill>
                      <a:srgbClr val="292929"/>
                    </a:solidFill>
                    <a:latin typeface="source-serif-pro"/>
                  </a:rPr>
                  <a:t>bobot DF </a:t>
                </a:r>
                <a:r>
                  <a:rPr lang="sv-SE" sz="3467" dirty="0">
                    <a:solidFill>
                      <a:srgbClr val="292929"/>
                    </a:solidFill>
                    <a:latin typeface="source-serif-pro"/>
                  </a:rPr>
                  <a:t>terlebih dahulu berdasarkan </a:t>
                </a:r>
                <a:r>
                  <a:rPr lang="sv-SE" sz="3467" b="1" dirty="0">
                    <a:solidFill>
                      <a:srgbClr val="292929"/>
                    </a:solidFill>
                    <a:latin typeface="source-serif-pro"/>
                  </a:rPr>
                  <a:t>jumlah dokumen </a:t>
                </a:r>
                <a:r>
                  <a:rPr lang="sv-SE" sz="3467" dirty="0">
                    <a:solidFill>
                      <a:srgbClr val="292929"/>
                    </a:solidFill>
                    <a:latin typeface="source-serif-pro"/>
                  </a:rPr>
                  <a:t>yang</a:t>
                </a:r>
                <a:r>
                  <a:rPr lang="sv-SE" sz="3467" b="1" dirty="0">
                    <a:solidFill>
                      <a:srgbClr val="292929"/>
                    </a:solidFill>
                    <a:latin typeface="source-serif-pro"/>
                  </a:rPr>
                  <a:t> mengandung kata </a:t>
                </a:r>
                <a:r>
                  <a:rPr lang="sv-SE" sz="3467" dirty="0">
                    <a:solidFill>
                      <a:srgbClr val="292929"/>
                    </a:solidFill>
                    <a:latin typeface="source-serif-pro"/>
                  </a:rPr>
                  <a:t>tersebut</a:t>
                </a:r>
                <a:r>
                  <a:rPr lang="sv-SE" sz="3467" b="1" dirty="0">
                    <a:solidFill>
                      <a:srgbClr val="292929"/>
                    </a:solidFill>
                    <a:latin typeface="source-serif-pro"/>
                  </a:rPr>
                  <a:t>. </a:t>
                </a:r>
              </a:p>
              <a:p>
                <a:pPr>
                  <a:defRPr/>
                </a:pPr>
                <a:r>
                  <a:rPr lang="sv-SE" sz="3467" b="1" dirty="0">
                    <a:solidFill>
                      <a:srgbClr val="292929"/>
                    </a:solidFill>
                    <a:latin typeface="source-serif-pro"/>
                  </a:rPr>
                  <a:t>Bobot IDF </a:t>
                </a:r>
                <a:r>
                  <a:rPr lang="sv-SE" sz="3467" dirty="0">
                    <a:solidFill>
                      <a:srgbClr val="292929"/>
                    </a:solidFill>
                    <a:latin typeface="source-serif-pro"/>
                  </a:rPr>
                  <a:t>semakin </a:t>
                </a:r>
                <a:r>
                  <a:rPr lang="sv-SE" sz="3467" b="1" dirty="0">
                    <a:solidFill>
                      <a:srgbClr val="292929"/>
                    </a:solidFill>
                    <a:latin typeface="source-serif-pro"/>
                  </a:rPr>
                  <a:t>besar</a:t>
                </a:r>
                <a:r>
                  <a:rPr lang="sv-SE" sz="3467" dirty="0">
                    <a:solidFill>
                      <a:srgbClr val="292929"/>
                    </a:solidFill>
                    <a:latin typeface="source-serif-pro"/>
                  </a:rPr>
                  <a:t> jika kata lebih </a:t>
                </a:r>
                <a:r>
                  <a:rPr lang="sv-SE" sz="3467" b="1" dirty="0">
                    <a:solidFill>
                      <a:srgbClr val="292929"/>
                    </a:solidFill>
                    <a:latin typeface="source-serif-pro"/>
                  </a:rPr>
                  <a:t>sedikit</a:t>
                </a:r>
                <a:r>
                  <a:rPr lang="sv-SE" sz="3467" dirty="0">
                    <a:solidFill>
                      <a:srgbClr val="292929"/>
                    </a:solidFill>
                    <a:latin typeface="source-serif-pro"/>
                  </a:rPr>
                  <a:t> </a:t>
                </a:r>
                <a:r>
                  <a:rPr lang="sv-SE" sz="3467" b="1" dirty="0">
                    <a:solidFill>
                      <a:srgbClr val="292929"/>
                    </a:solidFill>
                    <a:latin typeface="source-serif-pro"/>
                  </a:rPr>
                  <a:t>muncul</a:t>
                </a:r>
                <a:r>
                  <a:rPr lang="sv-SE" sz="3467" dirty="0">
                    <a:solidFill>
                      <a:srgbClr val="292929"/>
                    </a:solidFill>
                    <a:latin typeface="source-serif-pro"/>
                  </a:rPr>
                  <a:t> pada dokumen</a:t>
                </a:r>
              </a:p>
              <a:p>
                <a:pPr>
                  <a:defRPr/>
                </a:pPr>
                <a:endParaRPr lang="sv-SE" sz="3467" dirty="0">
                  <a:solidFill>
                    <a:srgbClr val="292929"/>
                  </a:solidFill>
                  <a:latin typeface="source-serif-pro"/>
                </a:endParaRPr>
              </a:p>
              <a:p>
                <a:pPr marL="0" indent="0" defTabSz="1219170">
                  <a:spcBef>
                    <a:spcPts val="1333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67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𝑖𝑑</m:t>
                      </m:r>
                      <m:sSub>
                        <m:sSubPr>
                          <m:ctrlPr>
                            <a:rPr lang="en-US" sz="3467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67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467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467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467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34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467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4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sz="3467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34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4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467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3467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67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467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467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sv-SE" sz="3467" dirty="0">
                  <a:solidFill>
                    <a:srgbClr val="292929"/>
                  </a:solidFill>
                  <a:latin typeface="source-serif-pro"/>
                </a:endParaRPr>
              </a:p>
              <a:p>
                <a:pPr marL="0" indent="0">
                  <a:buNone/>
                  <a:tabLst>
                    <a:tab pos="361942" algn="l"/>
                  </a:tabLst>
                  <a:defRPr/>
                </a:pPr>
                <a:r>
                  <a:rPr lang="en-US" sz="3467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	</a:t>
                </a:r>
                <a:r>
                  <a:rPr lang="en-US" sz="3467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467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467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 = jumlah </a:t>
                </a:r>
                <a:r>
                  <a:rPr lang="en-US" sz="3467" dirty="0" err="1">
                    <a:solidFill>
                      <a:sysClr val="windowText" lastClr="000000"/>
                    </a:solidFill>
                    <a:latin typeface="Calibri" panose="020F0502020204030204"/>
                  </a:rPr>
                  <a:t>dokumen</a:t>
                </a:r>
                <a:endParaRPr lang="en-US" sz="3467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  <a:p>
                <a:pPr marL="0" indent="0">
                  <a:buNone/>
                  <a:tabLst>
                    <a:tab pos="361942" algn="l"/>
                  </a:tabLst>
                  <a:defRPr/>
                </a:pPr>
                <a:r>
                  <a:rPr lang="en-US" sz="3467" dirty="0">
                    <a:solidFill>
                      <a:sysClr val="windowText" lastClr="00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67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67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  <m:sub>
                        <m:r>
                          <a:rPr lang="en-US" sz="3467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467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id-ID" sz="3467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jumlah dokumen yang mengandung term </a:t>
                </a:r>
                <a:r>
                  <a:rPr lang="id-ID" sz="3467" i="1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t</a:t>
                </a:r>
              </a:p>
              <a:p>
                <a:pPr marL="0" indent="0" defTabSz="1219170">
                  <a:spcBef>
                    <a:spcPts val="1333"/>
                  </a:spcBef>
                  <a:buNone/>
                  <a:defRPr/>
                </a:pPr>
                <a:endParaRPr lang="en-ID" sz="3467" dirty="0">
                  <a:solidFill>
                    <a:sysClr val="windowText" lastClr="00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35C4108-A77F-A8A8-F88F-8D02CF0F7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726" y="1483786"/>
                <a:ext cx="9547274" cy="4800533"/>
              </a:xfrm>
              <a:prstGeom prst="rect">
                <a:avLst/>
              </a:prstGeom>
              <a:blipFill>
                <a:blip r:embed="rId2"/>
                <a:stretch>
                  <a:fillRect l="-1149" t="-2284" r="-12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93FA5C3-B029-E4C7-F6F4-D1C07F9F690E}"/>
              </a:ext>
            </a:extLst>
          </p:cNvPr>
          <p:cNvSpPr/>
          <p:nvPr/>
        </p:nvSpPr>
        <p:spPr>
          <a:xfrm>
            <a:off x="2063552" y="1063786"/>
            <a:ext cx="10128448" cy="609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3164937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CABED1-67C1-7D2A-EF4C-25C595AC2A23}"/>
              </a:ext>
            </a:extLst>
          </p:cNvPr>
          <p:cNvSpPr txBox="1">
            <a:spLocks/>
          </p:cNvSpPr>
          <p:nvPr/>
        </p:nvSpPr>
        <p:spPr>
          <a:xfrm>
            <a:off x="2063552" y="164637"/>
            <a:ext cx="9793088" cy="8414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defRPr/>
            </a:pPr>
            <a:r>
              <a:rPr lang="en-US" sz="5733" dirty="0">
                <a:solidFill>
                  <a:sysClr val="windowText" lastClr="000000"/>
                </a:solidFill>
              </a:rPr>
              <a:t>TF-IDF</a:t>
            </a:r>
            <a:endParaRPr lang="en-ID" sz="5867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835790-919B-B0B7-FBFC-F91F60D40D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5403" y="1412775"/>
                <a:ext cx="9082504" cy="5088567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Bobot term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dihitung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berdasarkan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banyaknya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term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muncul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dari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semua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dokumen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. </a:t>
                </a:r>
              </a:p>
              <a:p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Term yang </a:t>
                </a:r>
                <a:r>
                  <a:rPr lang="en-US" altLang="en-US" sz="3733" b="1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sering</a:t>
                </a:r>
                <a:r>
                  <a:rPr lang="en-US" altLang="en-US" sz="3733" b="1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b="1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muncul</a:t>
                </a:r>
                <a:r>
                  <a:rPr lang="en-US" altLang="en-US" sz="3733" b="1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pada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seluruh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dokumen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akan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mendapatkan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b="1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nilai</a:t>
                </a:r>
                <a:r>
                  <a:rPr lang="en-US" altLang="en-US" sz="3733" b="1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b="1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tinggi</a:t>
                </a:r>
                <a:r>
                  <a:rPr lang="en-US" altLang="en-US" sz="3733" b="1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.</a:t>
                </a:r>
              </a:p>
              <a:p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Bobot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b="1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term </a:t>
                </a:r>
                <a:r>
                  <a:rPr lang="en-US" altLang="en-US" sz="3733" b="1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tertinggi</a:t>
                </a:r>
                <a:r>
                  <a:rPr lang="en-US" altLang="en-US" sz="3733" b="1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menunjukkan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term yang </a:t>
                </a:r>
                <a:r>
                  <a:rPr lang="en-US" altLang="en-US" sz="3733" b="1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penting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dalam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dokumen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berdasarkan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keseluruhan</a:t>
                </a:r>
                <a:r>
                  <a:rPr lang="en-US" altLang="en-US" sz="3733" dirty="0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 </a:t>
                </a:r>
                <a:r>
                  <a:rPr lang="en-US" altLang="en-US" sz="3733" dirty="0" err="1">
                    <a:solidFill>
                      <a:sysClr val="windowText" lastClr="000000"/>
                    </a:solidFill>
                    <a:latin typeface="Calibri" panose="020F0502020204030204"/>
                    <a:ea typeface="ＭＳ Ｐゴシック" panose="020B0600070205080204" pitchFamily="34" charset="-128"/>
                  </a:rPr>
                  <a:t>dokumen</a:t>
                </a:r>
                <a:endParaRPr lang="en-US" altLang="en-US" sz="3733" b="1" dirty="0">
                  <a:solidFill>
                    <a:sysClr val="windowText" lastClr="000000"/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  <a:p>
                <a:endParaRPr lang="en-US" altLang="en-US" sz="3733" b="1" dirty="0">
                  <a:solidFill>
                    <a:srgbClr val="C00000"/>
                  </a:solidFill>
                  <a:latin typeface="Calibri" panose="020F0502020204030204"/>
                  <a:ea typeface="ＭＳ Ｐゴシック" panose="020B0600070205080204" pitchFamily="34" charset="-128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3733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733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37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func>
                      <m:funcPr>
                        <m:ctrlP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733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733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3733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3733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733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3733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3733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733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3733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en-US" sz="3733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3733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733" dirty="0">
                    <a:solidFill>
                      <a:prstClr val="black"/>
                    </a:solidFill>
                    <a:latin typeface="Calibri"/>
                  </a:rPr>
                  <a:t>)</a:t>
                </a:r>
                <a:endParaRPr lang="id-ID" sz="3733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835790-919B-B0B7-FBFC-F91F60D40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403" y="1412775"/>
                <a:ext cx="9082504" cy="5088567"/>
              </a:xfrm>
              <a:prstGeom prst="rect">
                <a:avLst/>
              </a:prstGeom>
              <a:blipFill>
                <a:blip r:embed="rId2"/>
                <a:stretch>
                  <a:fillRect l="-1409" t="-335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E7BA6AE-2E33-5F71-B330-03CA0111B4C2}"/>
              </a:ext>
            </a:extLst>
          </p:cNvPr>
          <p:cNvSpPr/>
          <p:nvPr/>
        </p:nvSpPr>
        <p:spPr>
          <a:xfrm>
            <a:off x="2063552" y="1063786"/>
            <a:ext cx="10128448" cy="609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</p:spTree>
    <p:extLst>
      <p:ext uri="{BB962C8B-B14F-4D97-AF65-F5344CB8AC3E}">
        <p14:creationId xmlns:p14="http://schemas.microsoft.com/office/powerpoint/2010/main" val="68445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7CD6C1-0461-A05B-9996-17F41C1AFE9D}"/>
              </a:ext>
            </a:extLst>
          </p:cNvPr>
          <p:cNvSpPr/>
          <p:nvPr/>
        </p:nvSpPr>
        <p:spPr>
          <a:xfrm>
            <a:off x="0" y="1028733"/>
            <a:ext cx="12192000" cy="96011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C0752-CDD4-3E37-877E-71E7DCE7D445}"/>
              </a:ext>
            </a:extLst>
          </p:cNvPr>
          <p:cNvSpPr txBox="1">
            <a:spLocks/>
          </p:cNvSpPr>
          <p:nvPr/>
        </p:nvSpPr>
        <p:spPr>
          <a:xfrm>
            <a:off x="-816768" y="12038"/>
            <a:ext cx="14020800" cy="1767417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33" dirty="0"/>
              <a:t>TF-IDF</a:t>
            </a:r>
            <a:endParaRPr lang="en-ID" sz="5333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8FA1241-4E4B-1FC3-55A5-82171A54808A}"/>
              </a:ext>
            </a:extLst>
          </p:cNvPr>
          <p:cNvSpPr txBox="1">
            <a:spLocks/>
          </p:cNvSpPr>
          <p:nvPr/>
        </p:nvSpPr>
        <p:spPr>
          <a:xfrm>
            <a:off x="11280577" y="6021287"/>
            <a:ext cx="829180" cy="6720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7BD448-02E5-4B03-865A-743178505900}" type="slidenum">
              <a:rPr lang="en-ID" sz="2400" b="1">
                <a:solidFill>
                  <a:schemeClr val="bg1"/>
                </a:solidFill>
              </a:rPr>
              <a:pPr/>
              <a:t>34</a:t>
            </a:fld>
            <a:endParaRPr lang="en-ID" sz="2133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36B4AC-487D-BD3B-E6C8-44FA60BD158A}"/>
              </a:ext>
            </a:extLst>
          </p:cNvPr>
          <p:cNvSpPr txBox="1">
            <a:spLocks/>
          </p:cNvSpPr>
          <p:nvPr/>
        </p:nvSpPr>
        <p:spPr>
          <a:xfrm>
            <a:off x="82244" y="1124745"/>
            <a:ext cx="13353773" cy="666272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1219170">
              <a:spcBef>
                <a:spcPts val="667"/>
              </a:spcBef>
              <a:buNone/>
              <a:defRPr/>
            </a:pPr>
            <a:r>
              <a:rPr lang="en-US" sz="3200" b="1" dirty="0" err="1">
                <a:solidFill>
                  <a:sysClr val="windowText" lastClr="000000"/>
                </a:solidFill>
                <a:latin typeface="Calibri" panose="020F0502020204030204"/>
              </a:rPr>
              <a:t>Contoh</a:t>
            </a:r>
            <a:endParaRPr lang="en-US" sz="3200" b="1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lvl="1" indent="0" defTabSz="1219170">
              <a:spcBef>
                <a:spcPts val="667"/>
              </a:spcBef>
              <a:buNone/>
              <a:tabLst>
                <a:tab pos="601118" algn="l"/>
              </a:tabLst>
              <a:defRPr/>
            </a:pPr>
            <a:r>
              <a:rPr lang="en-US" sz="3200" b="1" dirty="0">
                <a:solidFill>
                  <a:sysClr val="windowText" lastClr="000000"/>
                </a:solidFill>
                <a:latin typeface="Calibri" panose="020F0502020204030204"/>
              </a:rPr>
              <a:t>	</a:t>
            </a:r>
            <a:r>
              <a:rPr lang="id-ID" sz="3200" b="1" dirty="0">
                <a:solidFill>
                  <a:sysClr val="windowText" lastClr="000000"/>
                </a:solidFill>
                <a:latin typeface="Calibri" panose="020F0502020204030204"/>
              </a:rPr>
              <a:t>d1</a:t>
            </a:r>
            <a:r>
              <a:rPr lang="id-ID" sz="3200" dirty="0">
                <a:solidFill>
                  <a:sysClr val="windowText" lastClr="000000"/>
                </a:solidFill>
                <a:latin typeface="Calibri" panose="020F0502020204030204"/>
              </a:rPr>
              <a:t> : Kucing makan ikan</a:t>
            </a:r>
            <a:endParaRPr lang="en-US" sz="32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lvl="1" indent="0" defTabSz="1219170">
              <a:spcBef>
                <a:spcPts val="667"/>
              </a:spcBef>
              <a:buNone/>
              <a:tabLst>
                <a:tab pos="601118" algn="l"/>
              </a:tabLst>
              <a:defRPr/>
            </a:pPr>
            <a:r>
              <a:rPr lang="en-US" sz="3200" b="1" dirty="0">
                <a:solidFill>
                  <a:sysClr val="windowText" lastClr="000000"/>
                </a:solidFill>
                <a:latin typeface="Calibri" panose="020F0502020204030204"/>
              </a:rPr>
              <a:t>	</a:t>
            </a:r>
            <a:r>
              <a:rPr lang="id-ID" sz="3200" b="1" dirty="0">
                <a:solidFill>
                  <a:sysClr val="windowText" lastClr="000000"/>
                </a:solidFill>
                <a:latin typeface="Calibri" panose="020F0502020204030204"/>
              </a:rPr>
              <a:t>d2</a:t>
            </a:r>
            <a:r>
              <a:rPr lang="id-ID" sz="3200" dirty="0">
                <a:solidFill>
                  <a:sysClr val="windowText" lastClr="000000"/>
                </a:solidFill>
                <a:latin typeface="Calibri" panose="020F0502020204030204"/>
              </a:rPr>
              <a:t> : </a:t>
            </a:r>
            <a:r>
              <a:rPr lang="en-US" sz="3200" dirty="0" err="1">
                <a:solidFill>
                  <a:sysClr val="windowText" lastClr="000000"/>
                </a:solidFill>
                <a:latin typeface="Calibri" panose="020F0502020204030204"/>
              </a:rPr>
              <a:t>Manusia</a:t>
            </a:r>
            <a:r>
              <a:rPr lang="en-US" sz="32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id-ID" sz="3200" dirty="0">
                <a:solidFill>
                  <a:sysClr val="windowText" lastClr="000000"/>
                </a:solidFill>
                <a:latin typeface="Calibri" panose="020F0502020204030204"/>
              </a:rPr>
              <a:t>makan </a:t>
            </a:r>
            <a:r>
              <a:rPr lang="en-US" sz="3200" dirty="0">
                <a:solidFill>
                  <a:sysClr val="windowText" lastClr="000000"/>
                </a:solidFill>
                <a:latin typeface="Calibri" panose="020F0502020204030204"/>
              </a:rPr>
              <a:t>nasi dan </a:t>
            </a:r>
            <a:r>
              <a:rPr lang="en-US" sz="3200" dirty="0" err="1">
                <a:solidFill>
                  <a:sysClr val="windowText" lastClr="000000"/>
                </a:solidFill>
                <a:latin typeface="Calibri" panose="020F0502020204030204"/>
              </a:rPr>
              <a:t>makan</a:t>
            </a:r>
            <a:r>
              <a:rPr lang="en-US" sz="3200" dirty="0">
                <a:solidFill>
                  <a:sysClr val="windowText" lastClr="000000"/>
                </a:solidFill>
                <a:latin typeface="Calibri" panose="020F0502020204030204"/>
              </a:rPr>
              <a:t> ikan</a:t>
            </a:r>
            <a:endParaRPr lang="id-ID" sz="32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304792" indent="-304792" defTabSz="1219170">
              <a:spcBef>
                <a:spcPts val="1333"/>
              </a:spcBef>
              <a:defRPr/>
            </a:pPr>
            <a:endParaRPr lang="en-ID" sz="24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304792" indent="-304792" defTabSz="1219170">
              <a:spcBef>
                <a:spcPts val="1333"/>
              </a:spcBef>
              <a:defRPr/>
            </a:pPr>
            <a:endParaRPr lang="en-ID" sz="24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304792" indent="-304792" defTabSz="1219170">
              <a:spcBef>
                <a:spcPts val="1333"/>
              </a:spcBef>
              <a:defRPr/>
            </a:pPr>
            <a:endParaRPr lang="en-ID" sz="24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304792" indent="-304792" defTabSz="1219170">
              <a:spcBef>
                <a:spcPts val="1333"/>
              </a:spcBef>
              <a:defRPr/>
            </a:pPr>
            <a:endParaRPr lang="en-ID" sz="24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304792" indent="-304792" defTabSz="1219170">
              <a:spcBef>
                <a:spcPts val="1333"/>
              </a:spcBef>
              <a:defRPr/>
            </a:pPr>
            <a:endParaRPr lang="en-ID" sz="240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B38D59-1118-AC36-4147-B49133FC3CE2}"/>
              </a:ext>
            </a:extLst>
          </p:cNvPr>
          <p:cNvGraphicFramePr>
            <a:graphicFrameLocks noGrp="1"/>
          </p:cNvGraphicFramePr>
          <p:nvPr/>
        </p:nvGraphicFramePr>
        <p:xfrm>
          <a:off x="1359333" y="2753567"/>
          <a:ext cx="8612211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156">
                  <a:extLst>
                    <a:ext uri="{9D8B030D-6E8A-4147-A177-3AD203B41FA5}">
                      <a16:colId xmlns:a16="http://schemas.microsoft.com/office/drawing/2014/main" val="1367530132"/>
                    </a:ext>
                  </a:extLst>
                </a:gridCol>
                <a:gridCol w="806873">
                  <a:extLst>
                    <a:ext uri="{9D8B030D-6E8A-4147-A177-3AD203B41FA5}">
                      <a16:colId xmlns:a16="http://schemas.microsoft.com/office/drawing/2014/main" val="3747099931"/>
                    </a:ext>
                  </a:extLst>
                </a:gridCol>
                <a:gridCol w="1069275">
                  <a:extLst>
                    <a:ext uri="{9D8B030D-6E8A-4147-A177-3AD203B41FA5}">
                      <a16:colId xmlns:a16="http://schemas.microsoft.com/office/drawing/2014/main" val="495036955"/>
                    </a:ext>
                  </a:extLst>
                </a:gridCol>
                <a:gridCol w="724136">
                  <a:extLst>
                    <a:ext uri="{9D8B030D-6E8A-4147-A177-3AD203B41FA5}">
                      <a16:colId xmlns:a16="http://schemas.microsoft.com/office/drawing/2014/main" val="758504784"/>
                    </a:ext>
                  </a:extLst>
                </a:gridCol>
                <a:gridCol w="1081721">
                  <a:extLst>
                    <a:ext uri="{9D8B030D-6E8A-4147-A177-3AD203B41FA5}">
                      <a16:colId xmlns:a16="http://schemas.microsoft.com/office/drawing/2014/main" val="384313234"/>
                    </a:ext>
                  </a:extLst>
                </a:gridCol>
                <a:gridCol w="1212025">
                  <a:extLst>
                    <a:ext uri="{9D8B030D-6E8A-4147-A177-3AD203B41FA5}">
                      <a16:colId xmlns:a16="http://schemas.microsoft.com/office/drawing/2014/main" val="3307511847"/>
                    </a:ext>
                  </a:extLst>
                </a:gridCol>
                <a:gridCol w="1212025">
                  <a:extLst>
                    <a:ext uri="{9D8B030D-6E8A-4147-A177-3AD203B41FA5}">
                      <a16:colId xmlns:a16="http://schemas.microsoft.com/office/drawing/2014/main" val="1882779628"/>
                    </a:ext>
                  </a:extLst>
                </a:gridCol>
              </a:tblGrid>
              <a:tr h="528320">
                <a:tc rowSpan="2">
                  <a:txBody>
                    <a:bodyPr/>
                    <a:lstStyle/>
                    <a:p>
                      <a:pPr algn="l"/>
                      <a:r>
                        <a:rPr lang="en-US" sz="2700" dirty="0"/>
                        <a:t>Kata</a:t>
                      </a:r>
                      <a:endParaRPr lang="en-ID" sz="2700" dirty="0"/>
                    </a:p>
                  </a:txBody>
                  <a:tcPr marL="121920" marR="121920" marT="60960" marB="60960" anchor="ctr"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TF</a:t>
                      </a:r>
                      <a:endParaRPr lang="en-ID" sz="2700" dirty="0"/>
                    </a:p>
                  </a:txBody>
                  <a:tcPr marL="121920" marR="121920" marT="60960" marB="6096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ID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DF</a:t>
                      </a:r>
                      <a:endParaRPr lang="en-ID" sz="2700" dirty="0"/>
                    </a:p>
                  </a:txBody>
                  <a:tcPr marL="121920" marR="121920" marT="60960" marB="60960" anchor="ctr"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IDF</a:t>
                      </a:r>
                    </a:p>
                  </a:txBody>
                  <a:tcPr marL="121920" marR="121920" marT="60960" marB="60960" anchor="ctr"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TF-IDF</a:t>
                      </a:r>
                      <a:endParaRPr lang="en-ID" sz="2700" dirty="0"/>
                    </a:p>
                  </a:txBody>
                  <a:tcPr marL="121920" marR="121920" marT="60960" marB="60960" anchor="ctr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710317"/>
                  </a:ext>
                </a:extLst>
              </a:tr>
              <a:tr h="528320">
                <a:tc vMerge="1">
                  <a:txBody>
                    <a:bodyPr/>
                    <a:lstStyle/>
                    <a:p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en-ID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en-ID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 sz="2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2800" dirty="0"/>
                        <a:t>IDF</a:t>
                      </a:r>
                      <a:endParaRPr lang="en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en-ID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en-ID"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16631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700" dirty="0" err="1"/>
                        <a:t>Kucing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0,3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1,3</a:t>
                      </a:r>
                      <a:endParaRPr lang="en-ID" sz="32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8847446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700" dirty="0" err="1"/>
                        <a:t>Makan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2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2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1,0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2,0</a:t>
                      </a:r>
                      <a:endParaRPr lang="en-ID" sz="32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64292928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Ikan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2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1,0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1,0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1724744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err="1"/>
                        <a:t>Manusia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0,3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1,3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67347786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Nasi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0,3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1,3</a:t>
                      </a:r>
                      <a:endParaRPr lang="en-ID" sz="27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541342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388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CABED1-67C1-7D2A-EF4C-25C595AC2A23}"/>
              </a:ext>
            </a:extLst>
          </p:cNvPr>
          <p:cNvSpPr txBox="1">
            <a:spLocks/>
          </p:cNvSpPr>
          <p:nvPr/>
        </p:nvSpPr>
        <p:spPr>
          <a:xfrm>
            <a:off x="2063552" y="164637"/>
            <a:ext cx="9793088" cy="8414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>
              <a:defRPr/>
            </a:pPr>
            <a:r>
              <a:rPr lang="en-US" sz="5733" dirty="0">
                <a:solidFill>
                  <a:sysClr val="windowText" lastClr="000000"/>
                </a:solidFill>
              </a:rPr>
              <a:t>TF-IDF</a:t>
            </a:r>
            <a:endParaRPr lang="en-ID" sz="5867" dirty="0">
              <a:solidFill>
                <a:sysClr val="windowText" lastClr="00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835790-919B-B0B7-FBFC-F91F60D40DD5}"/>
              </a:ext>
            </a:extLst>
          </p:cNvPr>
          <p:cNvSpPr txBox="1">
            <a:spLocks/>
          </p:cNvSpPr>
          <p:nvPr/>
        </p:nvSpPr>
        <p:spPr>
          <a:xfrm>
            <a:off x="2658793" y="1412775"/>
            <a:ext cx="9209113" cy="4608511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733" dirty="0" err="1">
                <a:solidFill>
                  <a:srgbClr val="0070C0"/>
                </a:solidFill>
                <a:latin typeface="Calibri" panose="020F0502020204030204"/>
                <a:ea typeface="ＭＳ Ｐゴシック" panose="020B0600070205080204" pitchFamily="34" charset="-128"/>
              </a:rPr>
              <a:t>Kelebihan</a:t>
            </a:r>
            <a:r>
              <a:rPr lang="en-US" altLang="en-US" sz="3733" dirty="0">
                <a:solidFill>
                  <a:srgbClr val="0070C0"/>
                </a:solidFill>
                <a:latin typeface="Calibri" panose="020F0502020204030204"/>
                <a:ea typeface="ＭＳ Ｐゴシック" panose="020B0600070205080204" pitchFamily="34" charset="-128"/>
              </a:rPr>
              <a:t> :</a:t>
            </a:r>
          </a:p>
          <a:p>
            <a:pPr lvl="1"/>
            <a:r>
              <a:rPr lang="en-US" altLang="en-US" sz="3200" dirty="0" err="1">
                <a:latin typeface="Calibri" panose="020F0502020204030204"/>
                <a:ea typeface="ＭＳ Ｐゴシック" panose="020B0600070205080204" pitchFamily="34" charset="-128"/>
              </a:rPr>
              <a:t>Mempertimbangkan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latin typeface="Calibri" panose="020F0502020204030204"/>
                <a:ea typeface="ＭＳ Ｐゴシック" panose="020B0600070205080204" pitchFamily="34" charset="-128"/>
              </a:rPr>
              <a:t>frekuensi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kata yang </a:t>
            </a:r>
            <a:r>
              <a:rPr lang="en-US" altLang="en-US" sz="3200" dirty="0" err="1">
                <a:latin typeface="Calibri" panose="020F0502020204030204"/>
                <a:ea typeface="ＭＳ Ｐゴシック" panose="020B0600070205080204" pitchFamily="34" charset="-128"/>
              </a:rPr>
              <a:t>dibandingkan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latin typeface="Calibri" panose="020F0502020204030204"/>
                <a:ea typeface="ＭＳ Ｐゴシック" panose="020B0600070205080204" pitchFamily="34" charset="-128"/>
              </a:rPr>
              <a:t>dengan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latin typeface="Calibri" panose="020F0502020204030204"/>
                <a:ea typeface="ＭＳ Ｐゴシック" panose="020B0600070205080204" pitchFamily="34" charset="-128"/>
              </a:rPr>
              <a:t>seluruh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kata pada </a:t>
            </a:r>
            <a:r>
              <a:rPr lang="en-US" altLang="en-US" sz="3200" dirty="0" err="1">
                <a:latin typeface="Calibri" panose="020F0502020204030204"/>
                <a:ea typeface="ＭＳ Ｐゴシック" panose="020B0600070205080204" pitchFamily="34" charset="-128"/>
              </a:rPr>
              <a:t>seluruh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latin typeface="Calibri" panose="020F0502020204030204"/>
                <a:ea typeface="ＭＳ Ｐゴシック" panose="020B0600070205080204" pitchFamily="34" charset="-128"/>
              </a:rPr>
              <a:t>dokumen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 </a:t>
            </a:r>
            <a:endParaRPr lang="en-US" altLang="en-US" sz="3200" b="1" dirty="0">
              <a:latin typeface="Calibri" panose="020F0502020204030204"/>
              <a:ea typeface="ＭＳ Ｐゴシック" panose="020B0600070205080204" pitchFamily="34" charset="-128"/>
            </a:endParaRPr>
          </a:p>
          <a:p>
            <a:r>
              <a:rPr lang="en-US" altLang="en-US" sz="3733" dirty="0" err="1">
                <a:solidFill>
                  <a:schemeClr val="accent4"/>
                </a:solidFill>
                <a:latin typeface="Calibri" panose="020F0502020204030204"/>
                <a:ea typeface="ＭＳ Ｐゴシック" panose="020B0600070205080204" pitchFamily="34" charset="-128"/>
              </a:rPr>
              <a:t>Kekurangan</a:t>
            </a:r>
            <a:r>
              <a:rPr lang="en-US" altLang="en-US" sz="3733" dirty="0">
                <a:solidFill>
                  <a:schemeClr val="accent4"/>
                </a:solidFill>
                <a:latin typeface="Calibri" panose="020F0502020204030204"/>
                <a:ea typeface="ＭＳ Ｐゴシック" panose="020B0600070205080204" pitchFamily="34" charset="-128"/>
              </a:rPr>
              <a:t> : </a:t>
            </a:r>
          </a:p>
          <a:p>
            <a:pPr lvl="1"/>
            <a:r>
              <a:rPr lang="en-US" altLang="en-US" sz="3200" dirty="0" err="1">
                <a:latin typeface="Calibri" panose="020F0502020204030204"/>
                <a:ea typeface="ＭＳ Ｐゴシック" panose="020B0600070205080204" pitchFamily="34" charset="-128"/>
              </a:rPr>
              <a:t>Tidak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latin typeface="Calibri" panose="020F0502020204030204"/>
                <a:ea typeface="ＭＳ Ｐゴシック" panose="020B0600070205080204" pitchFamily="34" charset="-128"/>
              </a:rPr>
              <a:t>memperhatikan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</a:t>
            </a:r>
            <a:r>
              <a:rPr lang="en-US" altLang="en-US" sz="3200" b="1" dirty="0" err="1">
                <a:latin typeface="Calibri" panose="020F0502020204030204"/>
                <a:ea typeface="ＭＳ Ｐゴシック" panose="020B0600070205080204" pitchFamily="34" charset="-128"/>
              </a:rPr>
              <a:t>makna</a:t>
            </a:r>
            <a:r>
              <a:rPr lang="en-US" altLang="en-US" sz="3200" dirty="0">
                <a:latin typeface="Calibri" panose="020F0502020204030204"/>
                <a:ea typeface="ＭＳ Ｐゴシック" panose="020B0600070205080204" pitchFamily="34" charset="-128"/>
              </a:rPr>
              <a:t> kata.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BA6AE-2E33-5F71-B330-03CA0111B4C2}"/>
              </a:ext>
            </a:extLst>
          </p:cNvPr>
          <p:cNvSpPr/>
          <p:nvPr/>
        </p:nvSpPr>
        <p:spPr>
          <a:xfrm>
            <a:off x="2063552" y="1063786"/>
            <a:ext cx="10128448" cy="6095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FD0D58D-1F02-C333-9B4A-97643CE9D304}"/>
              </a:ext>
            </a:extLst>
          </p:cNvPr>
          <p:cNvSpPr txBox="1">
            <a:spLocks/>
          </p:cNvSpPr>
          <p:nvPr/>
        </p:nvSpPr>
        <p:spPr>
          <a:xfrm>
            <a:off x="11280577" y="6021287"/>
            <a:ext cx="829180" cy="6720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7BD448-02E5-4B03-865A-743178505900}" type="slidenum">
              <a:rPr lang="en-ID" sz="2400" b="1">
                <a:solidFill>
                  <a:schemeClr val="bg1"/>
                </a:solidFill>
              </a:rPr>
              <a:pPr/>
              <a:t>35</a:t>
            </a:fld>
            <a:endParaRPr lang="en-ID" sz="2133" b="1" dirty="0">
              <a:solidFill>
                <a:schemeClr val="bg1"/>
              </a:solidFill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17E4321A-5578-5943-50FD-D4C267E55B1C}"/>
              </a:ext>
            </a:extLst>
          </p:cNvPr>
          <p:cNvSpPr/>
          <p:nvPr/>
        </p:nvSpPr>
        <p:spPr>
          <a:xfrm>
            <a:off x="7436125" y="4501662"/>
            <a:ext cx="618979" cy="6471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F1BAC-F1E9-FCAE-525C-C7464152B81A}"/>
              </a:ext>
            </a:extLst>
          </p:cNvPr>
          <p:cNvSpPr txBox="1"/>
          <p:nvPr/>
        </p:nvSpPr>
        <p:spPr>
          <a:xfrm>
            <a:off x="6489626" y="5148775"/>
            <a:ext cx="2718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Word embedding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836466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2FF97-D0E2-0294-3332-0A4B7A1B9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Text Clustering</a:t>
            </a:r>
          </a:p>
        </p:txBody>
      </p:sp>
      <p:pic>
        <p:nvPicPr>
          <p:cNvPr id="32" name="Picture 31" descr="101010 data lines to infinity">
            <a:extLst>
              <a:ext uri="{FF2B5EF4-FFF2-40B4-BE49-F238E27FC236}">
                <a16:creationId xmlns:a16="http://schemas.microsoft.com/office/drawing/2014/main" id="{B987EC86-F7DA-1792-1160-8F19BBFB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2" r="15069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71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7F3D-49D7-A833-0E48-43C771D8F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CDF29-DBDE-5A68-A559-574D32C496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1037"/>
            <a:ext cx="12162555" cy="47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54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304F7-3D21-A4F5-272C-74E4B4A2A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2"/>
          <a:stretch/>
        </p:blipFill>
        <p:spPr>
          <a:xfrm>
            <a:off x="838200" y="177614"/>
            <a:ext cx="10227365" cy="655685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25DB0BE-F19E-197A-EB0C-2DC44BE8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5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B12B-41B7-1AE6-AD02-B20A1347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79EB-42A1-DBAF-65A6-DE52E85E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vectors of text, any string can be represented with numbers</a:t>
            </a:r>
          </a:p>
          <a:p>
            <a:r>
              <a:rPr lang="en-US" dirty="0"/>
              <a:t>If plotted into imaginary space, similar vectors will lay closely</a:t>
            </a:r>
          </a:p>
          <a:p>
            <a:r>
              <a:rPr lang="en-US" dirty="0"/>
              <a:t>We can utilize </a:t>
            </a:r>
            <a:r>
              <a:rPr lang="en-US" dirty="0" err="1"/>
              <a:t>Kmeans</a:t>
            </a:r>
            <a:r>
              <a:rPr lang="en-US" dirty="0"/>
              <a:t> to cluster it based on this!</a:t>
            </a:r>
          </a:p>
          <a:p>
            <a:r>
              <a:rPr lang="en-US" dirty="0"/>
              <a:t>How to do </a:t>
            </a:r>
            <a:r>
              <a:rPr lang="en-US" dirty="0" err="1"/>
              <a:t>Kmeans</a:t>
            </a:r>
            <a:r>
              <a:rPr lang="en-US" dirty="0"/>
              <a:t>? Anyone?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04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2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3E438-076C-4F67-2ECA-4AB10B8AC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Unsupervised Methods?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6DD9B3-1218-063C-0A53-1C82B78A1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701715"/>
            <a:ext cx="7347537" cy="5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82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62523-AA58-CCAE-79F9-CCC27920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CBBAB-9F43-8ECD-1618-9D7CAA061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1" y="2088253"/>
            <a:ext cx="5899761" cy="31331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B57FD-F2C0-3ABE-621F-4DDD6846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968" y="1432028"/>
            <a:ext cx="4644336" cy="464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8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980E-496A-7FA1-0922-03505715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" y="7869"/>
            <a:ext cx="11804374" cy="1325563"/>
          </a:xfrm>
        </p:spPr>
        <p:txBody>
          <a:bodyPr/>
          <a:lstStyle/>
          <a:p>
            <a:r>
              <a:rPr lang="en-US" dirty="0" err="1"/>
              <a:t>DBScan</a:t>
            </a:r>
            <a:r>
              <a:rPr lang="en-US" dirty="0"/>
              <a:t> (Density-Based Spatial Clustering of Applications with Noise)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30864F-AE29-957C-D6E2-ACBEB4EE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/>
          <a:stretch/>
        </p:blipFill>
        <p:spPr>
          <a:xfrm>
            <a:off x="371061" y="1333432"/>
            <a:ext cx="7929332" cy="2364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DF4F9B-3B82-3431-72A5-796C31A50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4" y="3423204"/>
            <a:ext cx="6591300" cy="320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623E09-311D-2FF9-92E7-270E5BF1D936}"/>
              </a:ext>
            </a:extLst>
          </p:cNvPr>
          <p:cNvSpPr txBox="1"/>
          <p:nvPr/>
        </p:nvSpPr>
        <p:spPr>
          <a:xfrm>
            <a:off x="0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/blog/2020/09/how-</a:t>
            </a:r>
            <a:r>
              <a:rPr lang="en-US" sz="1200" dirty="0" err="1"/>
              <a:t>dbscan</a:t>
            </a:r>
            <a:r>
              <a:rPr lang="en-US" sz="1200" dirty="0"/>
              <a:t>-clustering-works/#:~:text=DBSCAN%20(Density%2DBased%20Spatial%20Clustering,and%20classifying%20outliers%20as%20noise.</a:t>
            </a:r>
          </a:p>
        </p:txBody>
      </p:sp>
    </p:spTree>
    <p:extLst>
      <p:ext uri="{BB962C8B-B14F-4D97-AF65-F5344CB8AC3E}">
        <p14:creationId xmlns:p14="http://schemas.microsoft.com/office/powerpoint/2010/main" val="2706840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980E-496A-7FA1-0922-03505715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DBScan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F096A-A3DA-DB7F-5817-557681C0E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8" y="1293414"/>
            <a:ext cx="10204175" cy="5323917"/>
          </a:xfrm>
        </p:spPr>
      </p:pic>
    </p:spTree>
    <p:extLst>
      <p:ext uri="{BB962C8B-B14F-4D97-AF65-F5344CB8AC3E}">
        <p14:creationId xmlns:p14="http://schemas.microsoft.com/office/powerpoint/2010/main" val="2341812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C31C1-D8D1-8CA0-E4FE-54650683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974" y="126673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Using sample dataset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0604322-73E9-4E7F-ED12-A79BE32C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154CCD-0AF4-E707-D34C-73AB31A1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461" y="0"/>
            <a:ext cx="759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01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B94F4C00-1CED-A9DB-5EA9-7FF4569ABC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7236" y="318601"/>
            <a:ext cx="7318584" cy="622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61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B31DA7-AF2A-6B97-A624-E114866F8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29553"/>
            <a:ext cx="10905066" cy="29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06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7035E-BB06-16CF-EE46-0A988415B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6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2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2C19-F8D1-F550-CDDD-B5C6E1548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EF097-1266-43DF-173F-1537BB641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If we look at the dimensionality of X with </a:t>
            </a:r>
            <a:r>
              <a:rPr lang="en-US" b="0" i="1" dirty="0" err="1">
                <a:solidFill>
                  <a:srgbClr val="292929"/>
                </a:solidFill>
                <a:effectLst/>
                <a:latin typeface="Charter"/>
              </a:rPr>
              <a:t>X.shape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we see that it is (3451, 7390).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There are 3451 vectors (one for each text), each with 7390 dimensions. It is definitely impossible to visualize them.</a:t>
            </a: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But, we can use PCA (Principal Component Analysis) to reduce (or flatten) the dimension into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32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4557A-C0C6-E86F-C6C2-A6F583315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600741" cy="3956341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B679DBDF-5D72-95A7-5909-F97EB6E7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259" y="3429000"/>
            <a:ext cx="7832942" cy="281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45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BD12B7-2CC2-F918-575C-11D01F96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6" y="0"/>
            <a:ext cx="8416447" cy="3140465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6EE39748-0EC4-064D-146A-34A9963F67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25" y="2981325"/>
            <a:ext cx="100012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51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81CF-6548-0CCF-9510-32C65F50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78C38-DC52-A219-F17D-19CEA20F2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2A7BCA-FF66-07AD-BE56-731C9BBB5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8" y="158254"/>
            <a:ext cx="11809764" cy="649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418272-905B-DCEF-F937-2C7597839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5" y="1690688"/>
            <a:ext cx="8721519" cy="390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0ED495-0AE9-548F-0C07-170AAD0D9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-40710"/>
            <a:ext cx="8237486" cy="3212618"/>
          </a:xfrm>
          <a:prstGeom prst="rect">
            <a:avLst/>
          </a:prstGeom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B7B8BAA0-22FA-1E70-313B-DA606FF9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3171908"/>
            <a:ext cx="7009936" cy="194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9FD6D-5538-7C31-2064-6361FD361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730" y="3171908"/>
            <a:ext cx="5294003" cy="19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92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72187-B5D8-B5E8-0AD3-B553F393C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66198"/>
            <a:ext cx="10905066" cy="45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66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D472EDB5-2661-A454-BD5C-CA3F9A934D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2707" y="643466"/>
            <a:ext cx="9246586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605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5CC0F-C448-62EC-0F27-DE976505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</a:rPr>
              <a:t>Any Questions?</a:t>
            </a:r>
          </a:p>
        </p:txBody>
      </p:sp>
      <p:pic>
        <p:nvPicPr>
          <p:cNvPr id="12" name="Picture 3" descr="3D black question marks with one yellow question mark">
            <a:extLst>
              <a:ext uri="{FF2B5EF4-FFF2-40B4-BE49-F238E27FC236}">
                <a16:creationId xmlns:a16="http://schemas.microsoft.com/office/drawing/2014/main" id="{B74A7B68-C0BA-6FA9-68F3-36938D6E3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40" r="26173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>
            <a:extLst>
              <a:ext uri="{FF2B5EF4-FFF2-40B4-BE49-F238E27FC236}">
                <a16:creationId xmlns:a16="http://schemas.microsoft.com/office/drawing/2014/main" id="{A7C0089C-308F-40AC-FDD8-CA0BFAB8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278" y="3658483"/>
            <a:ext cx="3295701" cy="298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A4AD021-119A-30B5-2C8D-3A99EDC0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6" y="1179332"/>
            <a:ext cx="2249668" cy="22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FE6D574-F244-5FA3-3ED3-8D2FAD02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299" y="705744"/>
            <a:ext cx="2165163" cy="300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4982A695-0341-279C-B15E-A6D7DB41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67" y="3709830"/>
            <a:ext cx="2678164" cy="26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AAEC67F-4C48-4D92-0925-C0A1F80AA255}"/>
              </a:ext>
            </a:extLst>
          </p:cNvPr>
          <p:cNvSpPr/>
          <p:nvPr/>
        </p:nvSpPr>
        <p:spPr>
          <a:xfrm>
            <a:off x="3895107" y="1796819"/>
            <a:ext cx="3545044" cy="768085"/>
          </a:xfrm>
          <a:prstGeom prst="righ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4C465DD-F935-E952-A81A-9048BE8EFC36}"/>
              </a:ext>
            </a:extLst>
          </p:cNvPr>
          <p:cNvSpPr/>
          <p:nvPr/>
        </p:nvSpPr>
        <p:spPr>
          <a:xfrm rot="2378496">
            <a:off x="3154139" y="4129599"/>
            <a:ext cx="1449908" cy="630652"/>
          </a:xfrm>
          <a:prstGeom prst="righ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1BCDB37-4C1E-762D-A2C0-38E72C8C312D}"/>
              </a:ext>
            </a:extLst>
          </p:cNvPr>
          <p:cNvSpPr/>
          <p:nvPr/>
        </p:nvSpPr>
        <p:spPr>
          <a:xfrm>
            <a:off x="7828581" y="4664868"/>
            <a:ext cx="1147740" cy="768085"/>
          </a:xfrm>
          <a:prstGeom prst="rightArrow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526E1-6BFD-8F87-46EA-17FA69B3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0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Text as data</a:t>
            </a:r>
          </a:p>
        </p:txBody>
      </p:sp>
    </p:spTree>
    <p:extLst>
      <p:ext uri="{BB962C8B-B14F-4D97-AF65-F5344CB8AC3E}">
        <p14:creationId xmlns:p14="http://schemas.microsoft.com/office/powerpoint/2010/main" val="317307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7167-8496-7FC1-9263-0DD4ABC3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as a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C909A-EB5E-DC4C-02B5-92E39CA6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0499"/>
            <a:ext cx="446598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Books and writings has been around for a thousand (or more) years</a:t>
            </a:r>
          </a:p>
          <a:p>
            <a:r>
              <a:rPr lang="en-US" dirty="0"/>
              <a:t>Every knowledge known to human is usually recorded in writings</a:t>
            </a:r>
          </a:p>
          <a:p>
            <a:r>
              <a:rPr lang="en-US" dirty="0"/>
              <a:t>These texts become data (because it is from observations)</a:t>
            </a:r>
          </a:p>
          <a:p>
            <a:r>
              <a:rPr lang="en-US" dirty="0"/>
              <a:t>In computers, text is encoded using numbers (ASCII, Unicode, etc.)</a:t>
            </a: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A993139-BCF3-9138-AEAC-25C74DC7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45" y="1460499"/>
            <a:ext cx="7784855" cy="43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36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B43C-9E1E-98EA-677F-A8EDA72E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ED322-3AA2-36E0-5FCA-F4D405A61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Cleaning</a:t>
            </a:r>
          </a:p>
          <a:p>
            <a:r>
              <a:rPr lang="en-US" dirty="0"/>
              <a:t>Tokenization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Stemming / Lemmatizing</a:t>
            </a:r>
          </a:p>
        </p:txBody>
      </p:sp>
    </p:spTree>
    <p:extLst>
      <p:ext uri="{BB962C8B-B14F-4D97-AF65-F5344CB8AC3E}">
        <p14:creationId xmlns:p14="http://schemas.microsoft.com/office/powerpoint/2010/main" val="309983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44FE-AE96-4AA0-9FCA-5E56F74C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22D10-15E9-D795-E794-CA10BB2E9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“Hey Amazon - my package never arrived https://www.amazon.com/gp/css/order-history?ref_=nav_orders_first PLEASE FIX ASAP! @AmazonHelp”</a:t>
            </a:r>
          </a:p>
          <a:p>
            <a:endParaRPr lang="en-US" dirty="0"/>
          </a:p>
          <a:p>
            <a:r>
              <a:rPr lang="en-US" dirty="0"/>
              <a:t>Computers need to clean the text, and separate it into meaningful feature</a:t>
            </a:r>
          </a:p>
          <a:p>
            <a:pPr lvl="1"/>
            <a:r>
              <a:rPr lang="en-US" dirty="0"/>
              <a:t>Remove symbols (irrelevant to meaning)</a:t>
            </a:r>
          </a:p>
          <a:p>
            <a:pPr lvl="1"/>
            <a:r>
              <a:rPr lang="en-US" dirty="0"/>
              <a:t>Remove links</a:t>
            </a:r>
          </a:p>
          <a:p>
            <a:pPr lvl="1"/>
            <a:r>
              <a:rPr lang="en-US" dirty="0"/>
              <a:t>Remove mentions</a:t>
            </a:r>
          </a:p>
          <a:p>
            <a:pPr lvl="1"/>
            <a:r>
              <a:rPr lang="en-US" dirty="0"/>
              <a:t>Normalize text (ASAP)</a:t>
            </a:r>
          </a:p>
        </p:txBody>
      </p:sp>
    </p:spTree>
    <p:extLst>
      <p:ext uri="{BB962C8B-B14F-4D97-AF65-F5344CB8AC3E}">
        <p14:creationId xmlns:p14="http://schemas.microsoft.com/office/powerpoint/2010/main" val="958622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4765</TotalTime>
  <Words>1455</Words>
  <Application>Microsoft Macintosh PowerPoint</Application>
  <PresentationFormat>Widescreen</PresentationFormat>
  <Paragraphs>260</Paragraphs>
  <Slides>53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Aharoni</vt:lpstr>
      <vt:lpstr>Arial</vt:lpstr>
      <vt:lpstr>Arial</vt:lpstr>
      <vt:lpstr>Calibri</vt:lpstr>
      <vt:lpstr>Calibri Light</vt:lpstr>
      <vt:lpstr>Cambria Math</vt:lpstr>
      <vt:lpstr>Charter</vt:lpstr>
      <vt:lpstr>Charter</vt:lpstr>
      <vt:lpstr>Menlo</vt:lpstr>
      <vt:lpstr>Open Sans</vt:lpstr>
      <vt:lpstr>source-serif-pro</vt:lpstr>
      <vt:lpstr>Times New Roman</vt:lpstr>
      <vt:lpstr>Office Theme</vt:lpstr>
      <vt:lpstr>Default Design</vt:lpstr>
      <vt:lpstr>Equation</vt:lpstr>
      <vt:lpstr>Text Mining - Clustering  MK Data Mining 2</vt:lpstr>
      <vt:lpstr>Outline</vt:lpstr>
      <vt:lpstr>What is Unsupervised Learning?</vt:lpstr>
      <vt:lpstr>Unsupervised Methods?</vt:lpstr>
      <vt:lpstr>PowerPoint Presentation</vt:lpstr>
      <vt:lpstr>Text as data</vt:lpstr>
      <vt:lpstr>Text as a data</vt:lpstr>
      <vt:lpstr>Text Preprocessing</vt:lpstr>
      <vt:lpstr>Text Cleaning</vt:lpstr>
      <vt:lpstr>Text cleaning</vt:lpstr>
      <vt:lpstr>Text Cleaning</vt:lpstr>
      <vt:lpstr>Text Tokenization</vt:lpstr>
      <vt:lpstr>Tokenization with NLTK</vt:lpstr>
      <vt:lpstr>Some important thing in tokenization</vt:lpstr>
      <vt:lpstr>Filtering</vt:lpstr>
      <vt:lpstr>Stemming / Lemmatizing</vt:lpstr>
      <vt:lpstr>Discussion</vt:lpstr>
      <vt:lpstr>Pos Tagging</vt:lpstr>
      <vt:lpstr>Descriptive Text Analysis </vt:lpstr>
      <vt:lpstr>Example: sentiment analysis of citayam</vt:lpstr>
      <vt:lpstr>Wordcloud</vt:lpstr>
      <vt:lpstr>Term Frequency</vt:lpstr>
      <vt:lpstr>Term 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Clustering</vt:lpstr>
      <vt:lpstr>PowerPoint Presentation</vt:lpstr>
      <vt:lpstr>PowerPoint Presentation</vt:lpstr>
      <vt:lpstr>Kmeans Clustering</vt:lpstr>
      <vt:lpstr>Kmeans</vt:lpstr>
      <vt:lpstr>DBScan (Density-Based Spatial Clustering of Applications with Noise)</vt:lpstr>
      <vt:lpstr>DBScan</vt:lpstr>
      <vt:lpstr>Using sample dataset</vt:lpstr>
      <vt:lpstr>PowerPoint Presentation</vt:lpstr>
      <vt:lpstr>PowerPoint Presentation</vt:lpstr>
      <vt:lpstr>PowerPoint Presentation</vt:lpstr>
      <vt:lpstr>Visualising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Writing, Data Processing, and Information Presentation with Microsoft Application</dc:title>
  <dc:creator>Ika</dc:creator>
  <cp:lastModifiedBy>Dr. Maryamah</cp:lastModifiedBy>
  <cp:revision>131</cp:revision>
  <dcterms:created xsi:type="dcterms:W3CDTF">2021-07-15T12:48:52Z</dcterms:created>
  <dcterms:modified xsi:type="dcterms:W3CDTF">2023-09-18T15:15:32Z</dcterms:modified>
</cp:coreProperties>
</file>